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668" r:id="rId2"/>
    <p:sldMasterId id="2147483662" r:id="rId3"/>
    <p:sldMasterId id="2147483660" r:id="rId4"/>
    <p:sldMasterId id="2147483678" r:id="rId5"/>
    <p:sldMasterId id="2147483648" r:id="rId6"/>
  </p:sldMasterIdLst>
  <p:notesMasterIdLst>
    <p:notesMasterId r:id="rId72"/>
  </p:notesMasterIdLst>
  <p:sldIdLst>
    <p:sldId id="256" r:id="rId7"/>
    <p:sldId id="1407" r:id="rId8"/>
    <p:sldId id="1379" r:id="rId9"/>
    <p:sldId id="1380" r:id="rId10"/>
    <p:sldId id="1300" r:id="rId11"/>
    <p:sldId id="1369" r:id="rId12"/>
    <p:sldId id="1301" r:id="rId13"/>
    <p:sldId id="1370" r:id="rId14"/>
    <p:sldId id="1378" r:id="rId15"/>
    <p:sldId id="1408" r:id="rId16"/>
    <p:sldId id="1409" r:id="rId17"/>
    <p:sldId id="1410" r:id="rId18"/>
    <p:sldId id="1377" r:id="rId19"/>
    <p:sldId id="1372" r:id="rId20"/>
    <p:sldId id="1371" r:id="rId21"/>
    <p:sldId id="1373" r:id="rId22"/>
    <p:sldId id="1374" r:id="rId23"/>
    <p:sldId id="1376" r:id="rId24"/>
    <p:sldId id="1375" r:id="rId25"/>
    <p:sldId id="1302" r:id="rId26"/>
    <p:sldId id="1304" r:id="rId27"/>
    <p:sldId id="1404" r:id="rId28"/>
    <p:sldId id="1405" r:id="rId29"/>
    <p:sldId id="1275" r:id="rId30"/>
    <p:sldId id="1276" r:id="rId31"/>
    <p:sldId id="1277" r:id="rId32"/>
    <p:sldId id="1280" r:id="rId33"/>
    <p:sldId id="1281" r:id="rId34"/>
    <p:sldId id="1282" r:id="rId35"/>
    <p:sldId id="1283" r:id="rId36"/>
    <p:sldId id="1284" r:id="rId37"/>
    <p:sldId id="1285" r:id="rId38"/>
    <p:sldId id="1358" r:id="rId39"/>
    <p:sldId id="1286" r:id="rId40"/>
    <p:sldId id="1287" r:id="rId41"/>
    <p:sldId id="1288" r:id="rId42"/>
    <p:sldId id="1359" r:id="rId43"/>
    <p:sldId id="1406" r:id="rId44"/>
    <p:sldId id="1392" r:id="rId45"/>
    <p:sldId id="1393" r:id="rId46"/>
    <p:sldId id="1363" r:id="rId47"/>
    <p:sldId id="1364" r:id="rId48"/>
    <p:sldId id="1365" r:id="rId49"/>
    <p:sldId id="1394" r:id="rId50"/>
    <p:sldId id="1395" r:id="rId51"/>
    <p:sldId id="1396" r:id="rId52"/>
    <p:sldId id="1397" r:id="rId53"/>
    <p:sldId id="1398" r:id="rId54"/>
    <p:sldId id="1399" r:id="rId55"/>
    <p:sldId id="1400" r:id="rId56"/>
    <p:sldId id="1401" r:id="rId57"/>
    <p:sldId id="1402" r:id="rId58"/>
    <p:sldId id="1403" r:id="rId59"/>
    <p:sldId id="1381" r:id="rId60"/>
    <p:sldId id="1382" r:id="rId61"/>
    <p:sldId id="1383" r:id="rId62"/>
    <p:sldId id="1384" r:id="rId63"/>
    <p:sldId id="1385" r:id="rId64"/>
    <p:sldId id="1386" r:id="rId65"/>
    <p:sldId id="1387" r:id="rId66"/>
    <p:sldId id="1388" r:id="rId67"/>
    <p:sldId id="1389" r:id="rId68"/>
    <p:sldId id="1390" r:id="rId69"/>
    <p:sldId id="1391" r:id="rId70"/>
    <p:sldId id="27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71FCE-C80A-4272-8431-2666293C44EB}" type="doc">
      <dgm:prSet loTypeId="urn:microsoft.com/office/officeart/2005/8/layout/list1" loCatId="list" qsTypeId="urn:microsoft.com/office/officeart/2005/8/quickstyle/simple3" qsCatId="simple" csTypeId="urn:microsoft.com/office/officeart/2005/8/colors/accent2_2" csCatId="accent2" phldr="1"/>
      <dgm:spPr/>
      <dgm:t>
        <a:bodyPr/>
        <a:lstStyle/>
        <a:p>
          <a:endParaRPr lang="en-US"/>
        </a:p>
      </dgm:t>
    </dgm:pt>
    <dgm:pt modelId="{D8CE946A-675A-47C7-90EC-99D05F941C78}">
      <dgm:prSet phldrT="[Text]" custT="1"/>
      <dgm:spPr>
        <a:solidFill>
          <a:schemeClr val="bg1">
            <a:lumMod val="85000"/>
          </a:schemeClr>
        </a:solidFill>
        <a:ln>
          <a:solidFill>
            <a:schemeClr val="bg1">
              <a:lumMod val="95000"/>
            </a:schemeClr>
          </a:solidFill>
        </a:ln>
      </dgm:spPr>
      <dgm:t>
        <a:bodyPr/>
        <a:lstStyle/>
        <a:p>
          <a:r>
            <a:rPr lang="en-US" sz="2400" dirty="0"/>
            <a:t>Canvasses Alternatives</a:t>
          </a:r>
        </a:p>
      </dgm:t>
    </dgm:pt>
    <dgm:pt modelId="{83C5E2C6-918E-4357-A3FB-4C22185790B4}" type="parTrans" cxnId="{59861EB8-D6E7-4912-AA7D-2605B343FD7F}">
      <dgm:prSet/>
      <dgm:spPr/>
      <dgm:t>
        <a:bodyPr/>
        <a:lstStyle/>
        <a:p>
          <a:endParaRPr lang="en-US"/>
        </a:p>
      </dgm:t>
    </dgm:pt>
    <dgm:pt modelId="{93610541-4A0B-4F42-8281-FA8CCC45E63B}" type="sibTrans" cxnId="{59861EB8-D6E7-4912-AA7D-2605B343FD7F}">
      <dgm:prSet/>
      <dgm:spPr/>
      <dgm:t>
        <a:bodyPr/>
        <a:lstStyle/>
        <a:p>
          <a:endParaRPr lang="en-US"/>
        </a:p>
      </dgm:t>
    </dgm:pt>
    <dgm:pt modelId="{EB62A073-C1AC-44C1-99DE-311475E312E4}">
      <dgm:prSet phldrT="[Text]" custT="1"/>
      <dgm:spPr>
        <a:solidFill>
          <a:schemeClr val="bg1">
            <a:lumMod val="85000"/>
          </a:schemeClr>
        </a:solidFill>
      </dgm:spPr>
      <dgm:t>
        <a:bodyPr/>
        <a:lstStyle/>
        <a:p>
          <a:r>
            <a:rPr lang="en-US" sz="2400" dirty="0"/>
            <a:t>Surveys Objectives</a:t>
          </a:r>
        </a:p>
      </dgm:t>
    </dgm:pt>
    <dgm:pt modelId="{A9E707BF-D495-48A7-9A7B-3ACC0393AAA7}" type="parTrans" cxnId="{CCCE379B-1CBB-439A-A904-50B3842896DC}">
      <dgm:prSet/>
      <dgm:spPr/>
      <dgm:t>
        <a:bodyPr/>
        <a:lstStyle/>
        <a:p>
          <a:endParaRPr lang="en-US"/>
        </a:p>
      </dgm:t>
    </dgm:pt>
    <dgm:pt modelId="{C92B533C-879A-4CCE-9B37-E8CBF0DDFB64}" type="sibTrans" cxnId="{CCCE379B-1CBB-439A-A904-50B3842896DC}">
      <dgm:prSet/>
      <dgm:spPr/>
      <dgm:t>
        <a:bodyPr/>
        <a:lstStyle/>
        <a:p>
          <a:endParaRPr lang="en-US"/>
        </a:p>
      </dgm:t>
    </dgm:pt>
    <dgm:pt modelId="{F2092799-8AE4-4A8A-854A-ADB098C52BC5}">
      <dgm:prSet phldrT="[Text]" custT="1"/>
      <dgm:spPr>
        <a:solidFill>
          <a:schemeClr val="bg1">
            <a:lumMod val="85000"/>
          </a:schemeClr>
        </a:solidFill>
      </dgm:spPr>
      <dgm:t>
        <a:bodyPr/>
        <a:lstStyle/>
        <a:p>
          <a:r>
            <a:rPr lang="en-US" sz="2400" dirty="0"/>
            <a:t>Assess Plus, Minus and Risks</a:t>
          </a:r>
        </a:p>
      </dgm:t>
    </dgm:pt>
    <dgm:pt modelId="{0A3ABFA4-6E3D-4DBB-BCD5-1CB05FE947AE}" type="parTrans" cxnId="{B38214C9-2869-4634-84C5-EBACD0E5BCF3}">
      <dgm:prSet/>
      <dgm:spPr/>
      <dgm:t>
        <a:bodyPr/>
        <a:lstStyle/>
        <a:p>
          <a:endParaRPr lang="en-US"/>
        </a:p>
      </dgm:t>
    </dgm:pt>
    <dgm:pt modelId="{EBDFCB10-3DAC-4C72-9905-B83EAB238291}" type="sibTrans" cxnId="{B38214C9-2869-4634-84C5-EBACD0E5BCF3}">
      <dgm:prSet/>
      <dgm:spPr/>
      <dgm:t>
        <a:bodyPr/>
        <a:lstStyle/>
        <a:p>
          <a:endParaRPr lang="en-US"/>
        </a:p>
      </dgm:t>
    </dgm:pt>
    <dgm:pt modelId="{5F361F28-E684-459F-A6AF-37D58690E7FF}">
      <dgm:prSet phldrT="[Text]" custT="1"/>
      <dgm:spPr>
        <a:solidFill>
          <a:schemeClr val="bg1">
            <a:lumMod val="85000"/>
          </a:schemeClr>
        </a:solidFill>
      </dgm:spPr>
      <dgm:t>
        <a:bodyPr/>
        <a:lstStyle/>
        <a:p>
          <a:r>
            <a:rPr lang="en-US" sz="2400" dirty="0"/>
            <a:t>Contingency Planning</a:t>
          </a:r>
        </a:p>
      </dgm:t>
    </dgm:pt>
    <dgm:pt modelId="{F751BBE6-76BB-4B61-9871-6D658B415774}" type="parTrans" cxnId="{89F629F3-9853-4E14-B7A3-FE9CCC67802E}">
      <dgm:prSet/>
      <dgm:spPr/>
      <dgm:t>
        <a:bodyPr/>
        <a:lstStyle/>
        <a:p>
          <a:endParaRPr lang="en-US"/>
        </a:p>
      </dgm:t>
    </dgm:pt>
    <dgm:pt modelId="{A2A31BF0-11DE-4D3D-8537-C701E5287639}" type="sibTrans" cxnId="{89F629F3-9853-4E14-B7A3-FE9CCC67802E}">
      <dgm:prSet/>
      <dgm:spPr/>
      <dgm:t>
        <a:bodyPr/>
        <a:lstStyle/>
        <a:p>
          <a:endParaRPr lang="en-US"/>
        </a:p>
      </dgm:t>
    </dgm:pt>
    <dgm:pt modelId="{2BAC1E75-C805-4440-BCA7-B97B2B7747C6}">
      <dgm:prSet phldrT="[Text]" custT="1"/>
      <dgm:spPr>
        <a:solidFill>
          <a:schemeClr val="bg1">
            <a:lumMod val="85000"/>
          </a:schemeClr>
        </a:solidFill>
      </dgm:spPr>
      <dgm:t>
        <a:bodyPr/>
        <a:lstStyle/>
        <a:p>
          <a:r>
            <a:rPr lang="en-US" sz="2400" dirty="0"/>
            <a:t>Searches for Relevant Info….</a:t>
          </a:r>
        </a:p>
      </dgm:t>
    </dgm:pt>
    <dgm:pt modelId="{76542421-6AB8-43FE-9F82-07E4FEFBA5C1}" type="parTrans" cxnId="{15A39CDB-B9B2-40EB-A24E-7FEFD2BE6361}">
      <dgm:prSet/>
      <dgm:spPr/>
      <dgm:t>
        <a:bodyPr/>
        <a:lstStyle/>
        <a:p>
          <a:endParaRPr lang="en-US"/>
        </a:p>
      </dgm:t>
    </dgm:pt>
    <dgm:pt modelId="{1D977157-5065-49BB-A60A-0053BD383276}" type="sibTrans" cxnId="{15A39CDB-B9B2-40EB-A24E-7FEFD2BE6361}">
      <dgm:prSet/>
      <dgm:spPr/>
      <dgm:t>
        <a:bodyPr/>
        <a:lstStyle/>
        <a:p>
          <a:endParaRPr lang="en-US"/>
        </a:p>
      </dgm:t>
    </dgm:pt>
    <dgm:pt modelId="{5671FB2A-A12D-4410-A676-1CEA80DC3BE9}">
      <dgm:prSet phldrT="[Text]" custT="1"/>
      <dgm:spPr>
        <a:solidFill>
          <a:schemeClr val="bg1">
            <a:lumMod val="85000"/>
          </a:schemeClr>
        </a:solidFill>
      </dgm:spPr>
      <dgm:t>
        <a:bodyPr/>
        <a:lstStyle/>
        <a:p>
          <a:r>
            <a:rPr lang="en-US" sz="2400" dirty="0"/>
            <a:t>…Challenge Initial Choice</a:t>
          </a:r>
        </a:p>
      </dgm:t>
    </dgm:pt>
    <dgm:pt modelId="{03A02795-8304-4731-8B39-86E5E4067ADF}" type="parTrans" cxnId="{03A306F2-9F0B-42F2-B810-47ECBC03ED42}">
      <dgm:prSet/>
      <dgm:spPr/>
      <dgm:t>
        <a:bodyPr/>
        <a:lstStyle/>
        <a:p>
          <a:endParaRPr lang="en-US"/>
        </a:p>
      </dgm:t>
    </dgm:pt>
    <dgm:pt modelId="{6EE0D2EA-83F7-4AB6-BF8C-E05CBAEEFDB7}" type="sibTrans" cxnId="{03A306F2-9F0B-42F2-B810-47ECBC03ED42}">
      <dgm:prSet/>
      <dgm:spPr/>
      <dgm:t>
        <a:bodyPr/>
        <a:lstStyle/>
        <a:p>
          <a:endParaRPr lang="en-US"/>
        </a:p>
      </dgm:t>
    </dgm:pt>
    <dgm:pt modelId="{DDDB2E45-00C5-4C31-AD05-B27B6239FC13}">
      <dgm:prSet phldrT="[Text]" custT="1"/>
      <dgm:spPr>
        <a:solidFill>
          <a:schemeClr val="bg1">
            <a:lumMod val="85000"/>
          </a:schemeClr>
        </a:solidFill>
      </dgm:spPr>
      <dgm:t>
        <a:bodyPr/>
        <a:lstStyle/>
        <a:p>
          <a:r>
            <a:rPr lang="en-US" sz="2400" dirty="0"/>
            <a:t>Re-Examine Before Final Choice</a:t>
          </a:r>
        </a:p>
      </dgm:t>
    </dgm:pt>
    <dgm:pt modelId="{BD6F048F-D78D-4C49-B453-171FCDA91A51}" type="parTrans" cxnId="{AD01DAED-89C7-4261-A87E-02A9E156ED8D}">
      <dgm:prSet/>
      <dgm:spPr/>
      <dgm:t>
        <a:bodyPr/>
        <a:lstStyle/>
        <a:p>
          <a:endParaRPr lang="en-US"/>
        </a:p>
      </dgm:t>
    </dgm:pt>
    <dgm:pt modelId="{26AAFE97-4230-4922-8EC6-89C86DCCDDD5}" type="sibTrans" cxnId="{AD01DAED-89C7-4261-A87E-02A9E156ED8D}">
      <dgm:prSet/>
      <dgm:spPr/>
      <dgm:t>
        <a:bodyPr/>
        <a:lstStyle/>
        <a:p>
          <a:endParaRPr lang="en-US"/>
        </a:p>
      </dgm:t>
    </dgm:pt>
    <dgm:pt modelId="{69F842B4-EDBD-4D2A-8BE6-92AE98074410}" type="pres">
      <dgm:prSet presAssocID="{CBF71FCE-C80A-4272-8431-2666293C44EB}" presName="linear" presStyleCnt="0">
        <dgm:presLayoutVars>
          <dgm:dir/>
          <dgm:animLvl val="lvl"/>
          <dgm:resizeHandles val="exact"/>
        </dgm:presLayoutVars>
      </dgm:prSet>
      <dgm:spPr/>
    </dgm:pt>
    <dgm:pt modelId="{928550E8-2360-421B-894B-B4DC6F6D006A}" type="pres">
      <dgm:prSet presAssocID="{D8CE946A-675A-47C7-90EC-99D05F941C78}" presName="parentLin" presStyleCnt="0"/>
      <dgm:spPr/>
    </dgm:pt>
    <dgm:pt modelId="{7A887401-D128-40CE-B0D8-B9033991035B}" type="pres">
      <dgm:prSet presAssocID="{D8CE946A-675A-47C7-90EC-99D05F941C78}" presName="parentLeftMargin" presStyleLbl="node1" presStyleIdx="0" presStyleCnt="7"/>
      <dgm:spPr/>
    </dgm:pt>
    <dgm:pt modelId="{F115A353-E1D6-4C61-A5B0-FC9D7166E215}" type="pres">
      <dgm:prSet presAssocID="{D8CE946A-675A-47C7-90EC-99D05F941C78}" presName="parentText" presStyleLbl="node1" presStyleIdx="0" presStyleCnt="7">
        <dgm:presLayoutVars>
          <dgm:chMax val="0"/>
          <dgm:bulletEnabled val="1"/>
        </dgm:presLayoutVars>
      </dgm:prSet>
      <dgm:spPr/>
    </dgm:pt>
    <dgm:pt modelId="{63175C20-04A4-46A7-B9E6-11DFA9C3A63F}" type="pres">
      <dgm:prSet presAssocID="{D8CE946A-675A-47C7-90EC-99D05F941C78}" presName="negativeSpace" presStyleCnt="0"/>
      <dgm:spPr/>
    </dgm:pt>
    <dgm:pt modelId="{CD9D8600-41D1-4AFF-A78B-EF2F09AE636F}" type="pres">
      <dgm:prSet presAssocID="{D8CE946A-675A-47C7-90EC-99D05F941C78}" presName="childText" presStyleLbl="conFgAcc1" presStyleIdx="0" presStyleCnt="7">
        <dgm:presLayoutVars>
          <dgm:bulletEnabled val="1"/>
        </dgm:presLayoutVars>
      </dgm:prSet>
      <dgm:spPr/>
    </dgm:pt>
    <dgm:pt modelId="{AA0339E4-66A8-4235-99D6-AE1AC9847D3A}" type="pres">
      <dgm:prSet presAssocID="{93610541-4A0B-4F42-8281-FA8CCC45E63B}" presName="spaceBetweenRectangles" presStyleCnt="0"/>
      <dgm:spPr/>
    </dgm:pt>
    <dgm:pt modelId="{D1BCE1BC-783D-4A0F-8A7B-A3DFE3A513D0}" type="pres">
      <dgm:prSet presAssocID="{EB62A073-C1AC-44C1-99DE-311475E312E4}" presName="parentLin" presStyleCnt="0"/>
      <dgm:spPr/>
    </dgm:pt>
    <dgm:pt modelId="{8795938D-FEC0-4DE5-9943-2B0B563669D3}" type="pres">
      <dgm:prSet presAssocID="{EB62A073-C1AC-44C1-99DE-311475E312E4}" presName="parentLeftMargin" presStyleLbl="node1" presStyleIdx="0" presStyleCnt="7"/>
      <dgm:spPr/>
    </dgm:pt>
    <dgm:pt modelId="{E4126D1C-C213-4633-AEBA-E99EBB454393}" type="pres">
      <dgm:prSet presAssocID="{EB62A073-C1AC-44C1-99DE-311475E312E4}" presName="parentText" presStyleLbl="node1" presStyleIdx="1" presStyleCnt="7">
        <dgm:presLayoutVars>
          <dgm:chMax val="0"/>
          <dgm:bulletEnabled val="1"/>
        </dgm:presLayoutVars>
      </dgm:prSet>
      <dgm:spPr/>
    </dgm:pt>
    <dgm:pt modelId="{836DB510-3211-44D1-BFFF-C630415FFA98}" type="pres">
      <dgm:prSet presAssocID="{EB62A073-C1AC-44C1-99DE-311475E312E4}" presName="negativeSpace" presStyleCnt="0"/>
      <dgm:spPr/>
    </dgm:pt>
    <dgm:pt modelId="{C2CBF41C-8C0A-4835-ADC8-65DDF15E6BB2}" type="pres">
      <dgm:prSet presAssocID="{EB62A073-C1AC-44C1-99DE-311475E312E4}" presName="childText" presStyleLbl="conFgAcc1" presStyleIdx="1" presStyleCnt="7">
        <dgm:presLayoutVars>
          <dgm:bulletEnabled val="1"/>
        </dgm:presLayoutVars>
      </dgm:prSet>
      <dgm:spPr/>
    </dgm:pt>
    <dgm:pt modelId="{F7A9F00D-B4B7-407F-A4DF-4FF9AC7DCC79}" type="pres">
      <dgm:prSet presAssocID="{C92B533C-879A-4CCE-9B37-E8CBF0DDFB64}" presName="spaceBetweenRectangles" presStyleCnt="0"/>
      <dgm:spPr/>
    </dgm:pt>
    <dgm:pt modelId="{C442D5FE-36FF-4568-86B9-7F42E0B7DAC8}" type="pres">
      <dgm:prSet presAssocID="{F2092799-8AE4-4A8A-854A-ADB098C52BC5}" presName="parentLin" presStyleCnt="0"/>
      <dgm:spPr/>
    </dgm:pt>
    <dgm:pt modelId="{707EE576-9E8D-4FCC-B029-1A241703F93F}" type="pres">
      <dgm:prSet presAssocID="{F2092799-8AE4-4A8A-854A-ADB098C52BC5}" presName="parentLeftMargin" presStyleLbl="node1" presStyleIdx="1" presStyleCnt="7"/>
      <dgm:spPr/>
    </dgm:pt>
    <dgm:pt modelId="{B288EB75-A0B6-4BCB-BD54-0FB5C2096B10}" type="pres">
      <dgm:prSet presAssocID="{F2092799-8AE4-4A8A-854A-ADB098C52BC5}" presName="parentText" presStyleLbl="node1" presStyleIdx="2" presStyleCnt="7">
        <dgm:presLayoutVars>
          <dgm:chMax val="0"/>
          <dgm:bulletEnabled val="1"/>
        </dgm:presLayoutVars>
      </dgm:prSet>
      <dgm:spPr/>
    </dgm:pt>
    <dgm:pt modelId="{621F3800-F279-41B4-8288-9AF14913DB9E}" type="pres">
      <dgm:prSet presAssocID="{F2092799-8AE4-4A8A-854A-ADB098C52BC5}" presName="negativeSpace" presStyleCnt="0"/>
      <dgm:spPr/>
    </dgm:pt>
    <dgm:pt modelId="{BA95E16F-4422-4D4D-A5EF-6D3026467277}" type="pres">
      <dgm:prSet presAssocID="{F2092799-8AE4-4A8A-854A-ADB098C52BC5}" presName="childText" presStyleLbl="conFgAcc1" presStyleIdx="2" presStyleCnt="7">
        <dgm:presLayoutVars>
          <dgm:bulletEnabled val="1"/>
        </dgm:presLayoutVars>
      </dgm:prSet>
      <dgm:spPr/>
    </dgm:pt>
    <dgm:pt modelId="{A63289D1-9B27-4AE5-927A-2E95B3F5D2DC}" type="pres">
      <dgm:prSet presAssocID="{EBDFCB10-3DAC-4C72-9905-B83EAB238291}" presName="spaceBetweenRectangles" presStyleCnt="0"/>
      <dgm:spPr/>
    </dgm:pt>
    <dgm:pt modelId="{F347ECC5-E33C-4CFA-9720-C0A53F4AB2C2}" type="pres">
      <dgm:prSet presAssocID="{2BAC1E75-C805-4440-BCA7-B97B2B7747C6}" presName="parentLin" presStyleCnt="0"/>
      <dgm:spPr/>
    </dgm:pt>
    <dgm:pt modelId="{D2F323FE-C05B-4DE8-94D1-B5952E0D9EFD}" type="pres">
      <dgm:prSet presAssocID="{2BAC1E75-C805-4440-BCA7-B97B2B7747C6}" presName="parentLeftMargin" presStyleLbl="node1" presStyleIdx="2" presStyleCnt="7"/>
      <dgm:spPr/>
    </dgm:pt>
    <dgm:pt modelId="{90FF6DA7-15BF-45C1-8EEF-4D79782E91FC}" type="pres">
      <dgm:prSet presAssocID="{2BAC1E75-C805-4440-BCA7-B97B2B7747C6}" presName="parentText" presStyleLbl="node1" presStyleIdx="3" presStyleCnt="7">
        <dgm:presLayoutVars>
          <dgm:chMax val="0"/>
          <dgm:bulletEnabled val="1"/>
        </dgm:presLayoutVars>
      </dgm:prSet>
      <dgm:spPr/>
    </dgm:pt>
    <dgm:pt modelId="{0B9A72E7-AF52-48CD-9B68-E075514D48D8}" type="pres">
      <dgm:prSet presAssocID="{2BAC1E75-C805-4440-BCA7-B97B2B7747C6}" presName="negativeSpace" presStyleCnt="0"/>
      <dgm:spPr/>
    </dgm:pt>
    <dgm:pt modelId="{CC9063A6-43E8-40FC-AA86-20DF3CFF2310}" type="pres">
      <dgm:prSet presAssocID="{2BAC1E75-C805-4440-BCA7-B97B2B7747C6}" presName="childText" presStyleLbl="conFgAcc1" presStyleIdx="3" presStyleCnt="7">
        <dgm:presLayoutVars>
          <dgm:bulletEnabled val="1"/>
        </dgm:presLayoutVars>
      </dgm:prSet>
      <dgm:spPr/>
    </dgm:pt>
    <dgm:pt modelId="{4F31E1AF-E3AB-4131-8820-368ED33BEE1F}" type="pres">
      <dgm:prSet presAssocID="{1D977157-5065-49BB-A60A-0053BD383276}" presName="spaceBetweenRectangles" presStyleCnt="0"/>
      <dgm:spPr/>
    </dgm:pt>
    <dgm:pt modelId="{5171EF4B-EB8B-4DFF-8250-9A46A5A68693}" type="pres">
      <dgm:prSet presAssocID="{5671FB2A-A12D-4410-A676-1CEA80DC3BE9}" presName="parentLin" presStyleCnt="0"/>
      <dgm:spPr/>
    </dgm:pt>
    <dgm:pt modelId="{D609376C-EBF7-48D6-9904-44A4F8B22CC9}" type="pres">
      <dgm:prSet presAssocID="{5671FB2A-A12D-4410-A676-1CEA80DC3BE9}" presName="parentLeftMargin" presStyleLbl="node1" presStyleIdx="3" presStyleCnt="7"/>
      <dgm:spPr/>
    </dgm:pt>
    <dgm:pt modelId="{8FE40CE1-1A06-438B-8AE8-07C32AA308CA}" type="pres">
      <dgm:prSet presAssocID="{5671FB2A-A12D-4410-A676-1CEA80DC3BE9}" presName="parentText" presStyleLbl="node1" presStyleIdx="4" presStyleCnt="7">
        <dgm:presLayoutVars>
          <dgm:chMax val="0"/>
          <dgm:bulletEnabled val="1"/>
        </dgm:presLayoutVars>
      </dgm:prSet>
      <dgm:spPr/>
    </dgm:pt>
    <dgm:pt modelId="{E12BBDF0-CB24-4CB7-987A-EA31C3B71ED4}" type="pres">
      <dgm:prSet presAssocID="{5671FB2A-A12D-4410-A676-1CEA80DC3BE9}" presName="negativeSpace" presStyleCnt="0"/>
      <dgm:spPr/>
    </dgm:pt>
    <dgm:pt modelId="{AC0A2FF6-E6CD-4E56-9A99-B3EBAB8F6FE4}" type="pres">
      <dgm:prSet presAssocID="{5671FB2A-A12D-4410-A676-1CEA80DC3BE9}" presName="childText" presStyleLbl="conFgAcc1" presStyleIdx="4" presStyleCnt="7">
        <dgm:presLayoutVars>
          <dgm:bulletEnabled val="1"/>
        </dgm:presLayoutVars>
      </dgm:prSet>
      <dgm:spPr/>
    </dgm:pt>
    <dgm:pt modelId="{A941BB1E-D299-4A5E-9C54-6833DB63EBDD}" type="pres">
      <dgm:prSet presAssocID="{6EE0D2EA-83F7-4AB6-BF8C-E05CBAEEFDB7}" presName="spaceBetweenRectangles" presStyleCnt="0"/>
      <dgm:spPr/>
    </dgm:pt>
    <dgm:pt modelId="{B707C5B9-DFBD-4C50-A3CE-FB0061387BD9}" type="pres">
      <dgm:prSet presAssocID="{DDDB2E45-00C5-4C31-AD05-B27B6239FC13}" presName="parentLin" presStyleCnt="0"/>
      <dgm:spPr/>
    </dgm:pt>
    <dgm:pt modelId="{2ECFBF31-2FE3-4C69-9608-92EE1C8ED754}" type="pres">
      <dgm:prSet presAssocID="{DDDB2E45-00C5-4C31-AD05-B27B6239FC13}" presName="parentLeftMargin" presStyleLbl="node1" presStyleIdx="4" presStyleCnt="7"/>
      <dgm:spPr/>
    </dgm:pt>
    <dgm:pt modelId="{2DB24F85-378B-4C7B-8B93-0AEDF41F09F1}" type="pres">
      <dgm:prSet presAssocID="{DDDB2E45-00C5-4C31-AD05-B27B6239FC13}" presName="parentText" presStyleLbl="node1" presStyleIdx="5" presStyleCnt="7">
        <dgm:presLayoutVars>
          <dgm:chMax val="0"/>
          <dgm:bulletEnabled val="1"/>
        </dgm:presLayoutVars>
      </dgm:prSet>
      <dgm:spPr/>
    </dgm:pt>
    <dgm:pt modelId="{5DFF02A4-4210-4DB8-AE16-B3718A04349B}" type="pres">
      <dgm:prSet presAssocID="{DDDB2E45-00C5-4C31-AD05-B27B6239FC13}" presName="negativeSpace" presStyleCnt="0"/>
      <dgm:spPr/>
    </dgm:pt>
    <dgm:pt modelId="{ABE52716-24EE-41D2-A918-E3F8AA8BBD69}" type="pres">
      <dgm:prSet presAssocID="{DDDB2E45-00C5-4C31-AD05-B27B6239FC13}" presName="childText" presStyleLbl="conFgAcc1" presStyleIdx="5" presStyleCnt="7">
        <dgm:presLayoutVars>
          <dgm:bulletEnabled val="1"/>
        </dgm:presLayoutVars>
      </dgm:prSet>
      <dgm:spPr/>
    </dgm:pt>
    <dgm:pt modelId="{8F525E20-AEBB-4D5F-B1DF-860F6B2135E1}" type="pres">
      <dgm:prSet presAssocID="{26AAFE97-4230-4922-8EC6-89C86DCCDDD5}" presName="spaceBetweenRectangles" presStyleCnt="0"/>
      <dgm:spPr/>
    </dgm:pt>
    <dgm:pt modelId="{C8BE1C36-F3FC-40EB-8B42-321AD409EAB2}" type="pres">
      <dgm:prSet presAssocID="{5F361F28-E684-459F-A6AF-37D58690E7FF}" presName="parentLin" presStyleCnt="0"/>
      <dgm:spPr/>
    </dgm:pt>
    <dgm:pt modelId="{432C1FF0-C8A5-4692-9F86-3496955A3FCD}" type="pres">
      <dgm:prSet presAssocID="{5F361F28-E684-459F-A6AF-37D58690E7FF}" presName="parentLeftMargin" presStyleLbl="node1" presStyleIdx="5" presStyleCnt="7"/>
      <dgm:spPr/>
    </dgm:pt>
    <dgm:pt modelId="{641B2448-EE35-49DC-BCB7-37BDBCBD953E}" type="pres">
      <dgm:prSet presAssocID="{5F361F28-E684-459F-A6AF-37D58690E7FF}" presName="parentText" presStyleLbl="node1" presStyleIdx="6" presStyleCnt="7">
        <dgm:presLayoutVars>
          <dgm:chMax val="0"/>
          <dgm:bulletEnabled val="1"/>
        </dgm:presLayoutVars>
      </dgm:prSet>
      <dgm:spPr/>
    </dgm:pt>
    <dgm:pt modelId="{71A6B3B5-7DA0-45D0-8EF8-C80472143474}" type="pres">
      <dgm:prSet presAssocID="{5F361F28-E684-459F-A6AF-37D58690E7FF}" presName="negativeSpace" presStyleCnt="0"/>
      <dgm:spPr/>
    </dgm:pt>
    <dgm:pt modelId="{8417109A-3789-4650-9261-A6834A174E20}" type="pres">
      <dgm:prSet presAssocID="{5F361F28-E684-459F-A6AF-37D58690E7FF}" presName="childText" presStyleLbl="conFgAcc1" presStyleIdx="6" presStyleCnt="7">
        <dgm:presLayoutVars>
          <dgm:bulletEnabled val="1"/>
        </dgm:presLayoutVars>
      </dgm:prSet>
      <dgm:spPr/>
    </dgm:pt>
  </dgm:ptLst>
  <dgm:cxnLst>
    <dgm:cxn modelId="{74B8D61D-1BF0-4BF1-BEB8-23505F93E171}" type="presOf" srcId="{F2092799-8AE4-4A8A-854A-ADB098C52BC5}" destId="{B288EB75-A0B6-4BCB-BD54-0FB5C2096B10}" srcOrd="1" destOrd="0" presId="urn:microsoft.com/office/officeart/2005/8/layout/list1"/>
    <dgm:cxn modelId="{027CF333-BF4E-410F-A4FE-B843F0CC1AE2}" type="presOf" srcId="{5671FB2A-A12D-4410-A676-1CEA80DC3BE9}" destId="{D609376C-EBF7-48D6-9904-44A4F8B22CC9}" srcOrd="0" destOrd="0" presId="urn:microsoft.com/office/officeart/2005/8/layout/list1"/>
    <dgm:cxn modelId="{A64FCA48-4937-4028-838F-64694E4B65AE}" type="presOf" srcId="{2BAC1E75-C805-4440-BCA7-B97B2B7747C6}" destId="{90FF6DA7-15BF-45C1-8EEF-4D79782E91FC}" srcOrd="1" destOrd="0" presId="urn:microsoft.com/office/officeart/2005/8/layout/list1"/>
    <dgm:cxn modelId="{64F67249-B947-4F4D-B364-1978532B82DD}" type="presOf" srcId="{2BAC1E75-C805-4440-BCA7-B97B2B7747C6}" destId="{D2F323FE-C05B-4DE8-94D1-B5952E0D9EFD}" srcOrd="0" destOrd="0" presId="urn:microsoft.com/office/officeart/2005/8/layout/list1"/>
    <dgm:cxn modelId="{D9EC9049-56F0-44CC-BFE5-8FCC07E4E380}" type="presOf" srcId="{D8CE946A-675A-47C7-90EC-99D05F941C78}" destId="{7A887401-D128-40CE-B0D8-B9033991035B}" srcOrd="0" destOrd="0" presId="urn:microsoft.com/office/officeart/2005/8/layout/list1"/>
    <dgm:cxn modelId="{64A16F6F-580E-4087-85A7-3471AFB13B28}" type="presOf" srcId="{EB62A073-C1AC-44C1-99DE-311475E312E4}" destId="{8795938D-FEC0-4DE5-9943-2B0B563669D3}" srcOrd="0" destOrd="0" presId="urn:microsoft.com/office/officeart/2005/8/layout/list1"/>
    <dgm:cxn modelId="{A3531158-D10D-4CE8-AB7E-71B948C2A783}" type="presOf" srcId="{CBF71FCE-C80A-4272-8431-2666293C44EB}" destId="{69F842B4-EDBD-4D2A-8BE6-92AE98074410}" srcOrd="0" destOrd="0" presId="urn:microsoft.com/office/officeart/2005/8/layout/list1"/>
    <dgm:cxn modelId="{CCCE379B-1CBB-439A-A904-50B3842896DC}" srcId="{CBF71FCE-C80A-4272-8431-2666293C44EB}" destId="{EB62A073-C1AC-44C1-99DE-311475E312E4}" srcOrd="1" destOrd="0" parTransId="{A9E707BF-D495-48A7-9A7B-3ACC0393AAA7}" sibTransId="{C92B533C-879A-4CCE-9B37-E8CBF0DDFB64}"/>
    <dgm:cxn modelId="{86FBE19C-E905-48EA-B1CD-4BA2808553C3}" type="presOf" srcId="{5F361F28-E684-459F-A6AF-37D58690E7FF}" destId="{641B2448-EE35-49DC-BCB7-37BDBCBD953E}" srcOrd="1" destOrd="0" presId="urn:microsoft.com/office/officeart/2005/8/layout/list1"/>
    <dgm:cxn modelId="{119B0BAA-0742-4320-A8C2-20C670CAE8F4}" type="presOf" srcId="{5671FB2A-A12D-4410-A676-1CEA80DC3BE9}" destId="{8FE40CE1-1A06-438B-8AE8-07C32AA308CA}" srcOrd="1" destOrd="0" presId="urn:microsoft.com/office/officeart/2005/8/layout/list1"/>
    <dgm:cxn modelId="{59861EB8-D6E7-4912-AA7D-2605B343FD7F}" srcId="{CBF71FCE-C80A-4272-8431-2666293C44EB}" destId="{D8CE946A-675A-47C7-90EC-99D05F941C78}" srcOrd="0" destOrd="0" parTransId="{83C5E2C6-918E-4357-A3FB-4C22185790B4}" sibTransId="{93610541-4A0B-4F42-8281-FA8CCC45E63B}"/>
    <dgm:cxn modelId="{B38214C9-2869-4634-84C5-EBACD0E5BCF3}" srcId="{CBF71FCE-C80A-4272-8431-2666293C44EB}" destId="{F2092799-8AE4-4A8A-854A-ADB098C52BC5}" srcOrd="2" destOrd="0" parTransId="{0A3ABFA4-6E3D-4DBB-BCD5-1CB05FE947AE}" sibTransId="{EBDFCB10-3DAC-4C72-9905-B83EAB238291}"/>
    <dgm:cxn modelId="{5E362CC9-ACAE-4B30-8D79-E7189C55BECB}" type="presOf" srcId="{D8CE946A-675A-47C7-90EC-99D05F941C78}" destId="{F115A353-E1D6-4C61-A5B0-FC9D7166E215}" srcOrd="1" destOrd="0" presId="urn:microsoft.com/office/officeart/2005/8/layout/list1"/>
    <dgm:cxn modelId="{00579FD1-4D51-49AE-94BB-10E5F109ED4A}" type="presOf" srcId="{DDDB2E45-00C5-4C31-AD05-B27B6239FC13}" destId="{2ECFBF31-2FE3-4C69-9608-92EE1C8ED754}" srcOrd="0" destOrd="0" presId="urn:microsoft.com/office/officeart/2005/8/layout/list1"/>
    <dgm:cxn modelId="{FF9FE2D6-6771-404F-BD97-83132C20DD2A}" type="presOf" srcId="{F2092799-8AE4-4A8A-854A-ADB098C52BC5}" destId="{707EE576-9E8D-4FCC-B029-1A241703F93F}" srcOrd="0" destOrd="0" presId="urn:microsoft.com/office/officeart/2005/8/layout/list1"/>
    <dgm:cxn modelId="{B0993DD9-1315-41BB-9622-CA71405BBFC9}" type="presOf" srcId="{DDDB2E45-00C5-4C31-AD05-B27B6239FC13}" destId="{2DB24F85-378B-4C7B-8B93-0AEDF41F09F1}" srcOrd="1" destOrd="0" presId="urn:microsoft.com/office/officeart/2005/8/layout/list1"/>
    <dgm:cxn modelId="{15A39CDB-B9B2-40EB-A24E-7FEFD2BE6361}" srcId="{CBF71FCE-C80A-4272-8431-2666293C44EB}" destId="{2BAC1E75-C805-4440-BCA7-B97B2B7747C6}" srcOrd="3" destOrd="0" parTransId="{76542421-6AB8-43FE-9F82-07E4FEFBA5C1}" sibTransId="{1D977157-5065-49BB-A60A-0053BD383276}"/>
    <dgm:cxn modelId="{7E7CB8E1-7B46-422A-A3FE-591149AE97CC}" type="presOf" srcId="{5F361F28-E684-459F-A6AF-37D58690E7FF}" destId="{432C1FF0-C8A5-4692-9F86-3496955A3FCD}" srcOrd="0" destOrd="0" presId="urn:microsoft.com/office/officeart/2005/8/layout/list1"/>
    <dgm:cxn modelId="{AD01DAED-89C7-4261-A87E-02A9E156ED8D}" srcId="{CBF71FCE-C80A-4272-8431-2666293C44EB}" destId="{DDDB2E45-00C5-4C31-AD05-B27B6239FC13}" srcOrd="5" destOrd="0" parTransId="{BD6F048F-D78D-4C49-B453-171FCDA91A51}" sibTransId="{26AAFE97-4230-4922-8EC6-89C86DCCDDD5}"/>
    <dgm:cxn modelId="{2D44CCEE-309F-480F-8E1C-D9EE6F3BCB92}" type="presOf" srcId="{EB62A073-C1AC-44C1-99DE-311475E312E4}" destId="{E4126D1C-C213-4633-AEBA-E99EBB454393}" srcOrd="1" destOrd="0" presId="urn:microsoft.com/office/officeart/2005/8/layout/list1"/>
    <dgm:cxn modelId="{03A306F2-9F0B-42F2-B810-47ECBC03ED42}" srcId="{CBF71FCE-C80A-4272-8431-2666293C44EB}" destId="{5671FB2A-A12D-4410-A676-1CEA80DC3BE9}" srcOrd="4" destOrd="0" parTransId="{03A02795-8304-4731-8B39-86E5E4067ADF}" sibTransId="{6EE0D2EA-83F7-4AB6-BF8C-E05CBAEEFDB7}"/>
    <dgm:cxn modelId="{89F629F3-9853-4E14-B7A3-FE9CCC67802E}" srcId="{CBF71FCE-C80A-4272-8431-2666293C44EB}" destId="{5F361F28-E684-459F-A6AF-37D58690E7FF}" srcOrd="6" destOrd="0" parTransId="{F751BBE6-76BB-4B61-9871-6D658B415774}" sibTransId="{A2A31BF0-11DE-4D3D-8537-C701E5287639}"/>
    <dgm:cxn modelId="{39496740-E6D4-435B-B341-36840FF0C0F0}" type="presParOf" srcId="{69F842B4-EDBD-4D2A-8BE6-92AE98074410}" destId="{928550E8-2360-421B-894B-B4DC6F6D006A}" srcOrd="0" destOrd="0" presId="urn:microsoft.com/office/officeart/2005/8/layout/list1"/>
    <dgm:cxn modelId="{2AAFF387-B5C6-48B3-BD67-FC6A137B3E8C}" type="presParOf" srcId="{928550E8-2360-421B-894B-B4DC6F6D006A}" destId="{7A887401-D128-40CE-B0D8-B9033991035B}" srcOrd="0" destOrd="0" presId="urn:microsoft.com/office/officeart/2005/8/layout/list1"/>
    <dgm:cxn modelId="{6408AE80-B221-43EA-9245-5817EF38E182}" type="presParOf" srcId="{928550E8-2360-421B-894B-B4DC6F6D006A}" destId="{F115A353-E1D6-4C61-A5B0-FC9D7166E215}" srcOrd="1" destOrd="0" presId="urn:microsoft.com/office/officeart/2005/8/layout/list1"/>
    <dgm:cxn modelId="{525F6AA6-2909-4C41-927E-37DEC6C4ACD8}" type="presParOf" srcId="{69F842B4-EDBD-4D2A-8BE6-92AE98074410}" destId="{63175C20-04A4-46A7-B9E6-11DFA9C3A63F}" srcOrd="1" destOrd="0" presId="urn:microsoft.com/office/officeart/2005/8/layout/list1"/>
    <dgm:cxn modelId="{A6C86B48-19B8-44D6-821C-793069C31A76}" type="presParOf" srcId="{69F842B4-EDBD-4D2A-8BE6-92AE98074410}" destId="{CD9D8600-41D1-4AFF-A78B-EF2F09AE636F}" srcOrd="2" destOrd="0" presId="urn:microsoft.com/office/officeart/2005/8/layout/list1"/>
    <dgm:cxn modelId="{B58767FE-81E1-4744-B7EE-132B9ED61130}" type="presParOf" srcId="{69F842B4-EDBD-4D2A-8BE6-92AE98074410}" destId="{AA0339E4-66A8-4235-99D6-AE1AC9847D3A}" srcOrd="3" destOrd="0" presId="urn:microsoft.com/office/officeart/2005/8/layout/list1"/>
    <dgm:cxn modelId="{1B7D2F7D-0D46-4AB7-9872-E6D9C790DD48}" type="presParOf" srcId="{69F842B4-EDBD-4D2A-8BE6-92AE98074410}" destId="{D1BCE1BC-783D-4A0F-8A7B-A3DFE3A513D0}" srcOrd="4" destOrd="0" presId="urn:microsoft.com/office/officeart/2005/8/layout/list1"/>
    <dgm:cxn modelId="{2401CFEB-2D74-4F7B-BAA6-6DE6E450A99F}" type="presParOf" srcId="{D1BCE1BC-783D-4A0F-8A7B-A3DFE3A513D0}" destId="{8795938D-FEC0-4DE5-9943-2B0B563669D3}" srcOrd="0" destOrd="0" presId="urn:microsoft.com/office/officeart/2005/8/layout/list1"/>
    <dgm:cxn modelId="{F7B0F047-13D6-4820-8499-F55E33EF84E0}" type="presParOf" srcId="{D1BCE1BC-783D-4A0F-8A7B-A3DFE3A513D0}" destId="{E4126D1C-C213-4633-AEBA-E99EBB454393}" srcOrd="1" destOrd="0" presId="urn:microsoft.com/office/officeart/2005/8/layout/list1"/>
    <dgm:cxn modelId="{6792CA1C-9838-4930-9230-0240A52AD6F5}" type="presParOf" srcId="{69F842B4-EDBD-4D2A-8BE6-92AE98074410}" destId="{836DB510-3211-44D1-BFFF-C630415FFA98}" srcOrd="5" destOrd="0" presId="urn:microsoft.com/office/officeart/2005/8/layout/list1"/>
    <dgm:cxn modelId="{74A30AE0-3FA3-4A76-9DAB-660A293F3A83}" type="presParOf" srcId="{69F842B4-EDBD-4D2A-8BE6-92AE98074410}" destId="{C2CBF41C-8C0A-4835-ADC8-65DDF15E6BB2}" srcOrd="6" destOrd="0" presId="urn:microsoft.com/office/officeart/2005/8/layout/list1"/>
    <dgm:cxn modelId="{8F40972F-F5AA-4B8F-8255-3573E81751C2}" type="presParOf" srcId="{69F842B4-EDBD-4D2A-8BE6-92AE98074410}" destId="{F7A9F00D-B4B7-407F-A4DF-4FF9AC7DCC79}" srcOrd="7" destOrd="0" presId="urn:microsoft.com/office/officeart/2005/8/layout/list1"/>
    <dgm:cxn modelId="{54A5BEE9-8627-47CC-83DF-C2238FEA5C94}" type="presParOf" srcId="{69F842B4-EDBD-4D2A-8BE6-92AE98074410}" destId="{C442D5FE-36FF-4568-86B9-7F42E0B7DAC8}" srcOrd="8" destOrd="0" presId="urn:microsoft.com/office/officeart/2005/8/layout/list1"/>
    <dgm:cxn modelId="{16E34EAD-3E3D-4EE5-833A-26FF79501BD8}" type="presParOf" srcId="{C442D5FE-36FF-4568-86B9-7F42E0B7DAC8}" destId="{707EE576-9E8D-4FCC-B029-1A241703F93F}" srcOrd="0" destOrd="0" presId="urn:microsoft.com/office/officeart/2005/8/layout/list1"/>
    <dgm:cxn modelId="{ACFBD1F3-9BD1-4DEF-9978-B0498AB35F62}" type="presParOf" srcId="{C442D5FE-36FF-4568-86B9-7F42E0B7DAC8}" destId="{B288EB75-A0B6-4BCB-BD54-0FB5C2096B10}" srcOrd="1" destOrd="0" presId="urn:microsoft.com/office/officeart/2005/8/layout/list1"/>
    <dgm:cxn modelId="{E9E04024-3B37-4498-A467-D2B2B0D68530}" type="presParOf" srcId="{69F842B4-EDBD-4D2A-8BE6-92AE98074410}" destId="{621F3800-F279-41B4-8288-9AF14913DB9E}" srcOrd="9" destOrd="0" presId="urn:microsoft.com/office/officeart/2005/8/layout/list1"/>
    <dgm:cxn modelId="{A4FBA2AB-C6FB-438E-8088-25352F440CD9}" type="presParOf" srcId="{69F842B4-EDBD-4D2A-8BE6-92AE98074410}" destId="{BA95E16F-4422-4D4D-A5EF-6D3026467277}" srcOrd="10" destOrd="0" presId="urn:microsoft.com/office/officeart/2005/8/layout/list1"/>
    <dgm:cxn modelId="{D815184C-366C-48EA-B8BD-5967414D18D9}" type="presParOf" srcId="{69F842B4-EDBD-4D2A-8BE6-92AE98074410}" destId="{A63289D1-9B27-4AE5-927A-2E95B3F5D2DC}" srcOrd="11" destOrd="0" presId="urn:microsoft.com/office/officeart/2005/8/layout/list1"/>
    <dgm:cxn modelId="{903BF322-F1D8-41E5-824A-0470CDE5AFA2}" type="presParOf" srcId="{69F842B4-EDBD-4D2A-8BE6-92AE98074410}" destId="{F347ECC5-E33C-4CFA-9720-C0A53F4AB2C2}" srcOrd="12" destOrd="0" presId="urn:microsoft.com/office/officeart/2005/8/layout/list1"/>
    <dgm:cxn modelId="{168D16ED-863A-4CB7-BDAE-1A7307A795D9}" type="presParOf" srcId="{F347ECC5-E33C-4CFA-9720-C0A53F4AB2C2}" destId="{D2F323FE-C05B-4DE8-94D1-B5952E0D9EFD}" srcOrd="0" destOrd="0" presId="urn:microsoft.com/office/officeart/2005/8/layout/list1"/>
    <dgm:cxn modelId="{52C85B7E-90FC-44E2-98A7-0ACFCD0B398E}" type="presParOf" srcId="{F347ECC5-E33C-4CFA-9720-C0A53F4AB2C2}" destId="{90FF6DA7-15BF-45C1-8EEF-4D79782E91FC}" srcOrd="1" destOrd="0" presId="urn:microsoft.com/office/officeart/2005/8/layout/list1"/>
    <dgm:cxn modelId="{C18FFC5B-95B6-48AF-8623-A353BC6ADE65}" type="presParOf" srcId="{69F842B4-EDBD-4D2A-8BE6-92AE98074410}" destId="{0B9A72E7-AF52-48CD-9B68-E075514D48D8}" srcOrd="13" destOrd="0" presId="urn:microsoft.com/office/officeart/2005/8/layout/list1"/>
    <dgm:cxn modelId="{EE96A2DD-638C-4B4B-8BDA-EE4F47EB188B}" type="presParOf" srcId="{69F842B4-EDBD-4D2A-8BE6-92AE98074410}" destId="{CC9063A6-43E8-40FC-AA86-20DF3CFF2310}" srcOrd="14" destOrd="0" presId="urn:microsoft.com/office/officeart/2005/8/layout/list1"/>
    <dgm:cxn modelId="{A88031D7-D0F9-4550-907E-6D702A7557C5}" type="presParOf" srcId="{69F842B4-EDBD-4D2A-8BE6-92AE98074410}" destId="{4F31E1AF-E3AB-4131-8820-368ED33BEE1F}" srcOrd="15" destOrd="0" presId="urn:microsoft.com/office/officeart/2005/8/layout/list1"/>
    <dgm:cxn modelId="{F66E95B4-6BEA-4AE8-9645-3B4935B352E1}" type="presParOf" srcId="{69F842B4-EDBD-4D2A-8BE6-92AE98074410}" destId="{5171EF4B-EB8B-4DFF-8250-9A46A5A68693}" srcOrd="16" destOrd="0" presId="urn:microsoft.com/office/officeart/2005/8/layout/list1"/>
    <dgm:cxn modelId="{E30E4A95-737A-4CFD-A226-F046CC503480}" type="presParOf" srcId="{5171EF4B-EB8B-4DFF-8250-9A46A5A68693}" destId="{D609376C-EBF7-48D6-9904-44A4F8B22CC9}" srcOrd="0" destOrd="0" presId="urn:microsoft.com/office/officeart/2005/8/layout/list1"/>
    <dgm:cxn modelId="{AE838174-BEB9-4856-B55D-3891B2740840}" type="presParOf" srcId="{5171EF4B-EB8B-4DFF-8250-9A46A5A68693}" destId="{8FE40CE1-1A06-438B-8AE8-07C32AA308CA}" srcOrd="1" destOrd="0" presId="urn:microsoft.com/office/officeart/2005/8/layout/list1"/>
    <dgm:cxn modelId="{A6D34BA7-66BB-4C92-8D09-C71AE4BE8D89}" type="presParOf" srcId="{69F842B4-EDBD-4D2A-8BE6-92AE98074410}" destId="{E12BBDF0-CB24-4CB7-987A-EA31C3B71ED4}" srcOrd="17" destOrd="0" presId="urn:microsoft.com/office/officeart/2005/8/layout/list1"/>
    <dgm:cxn modelId="{7C4B648D-7F93-4395-A737-6BEFB44C56A4}" type="presParOf" srcId="{69F842B4-EDBD-4D2A-8BE6-92AE98074410}" destId="{AC0A2FF6-E6CD-4E56-9A99-B3EBAB8F6FE4}" srcOrd="18" destOrd="0" presId="urn:microsoft.com/office/officeart/2005/8/layout/list1"/>
    <dgm:cxn modelId="{E14E8F87-8625-4A70-9C3D-1C2D31E09CA8}" type="presParOf" srcId="{69F842B4-EDBD-4D2A-8BE6-92AE98074410}" destId="{A941BB1E-D299-4A5E-9C54-6833DB63EBDD}" srcOrd="19" destOrd="0" presId="urn:microsoft.com/office/officeart/2005/8/layout/list1"/>
    <dgm:cxn modelId="{C754AFBC-7271-4F8C-8747-356B53DC3026}" type="presParOf" srcId="{69F842B4-EDBD-4D2A-8BE6-92AE98074410}" destId="{B707C5B9-DFBD-4C50-A3CE-FB0061387BD9}" srcOrd="20" destOrd="0" presId="urn:microsoft.com/office/officeart/2005/8/layout/list1"/>
    <dgm:cxn modelId="{719F8F87-B3BF-4ABE-9578-36B2344F97E8}" type="presParOf" srcId="{B707C5B9-DFBD-4C50-A3CE-FB0061387BD9}" destId="{2ECFBF31-2FE3-4C69-9608-92EE1C8ED754}" srcOrd="0" destOrd="0" presId="urn:microsoft.com/office/officeart/2005/8/layout/list1"/>
    <dgm:cxn modelId="{8425B522-EE5F-42EE-B94C-137B8744EEFB}" type="presParOf" srcId="{B707C5B9-DFBD-4C50-A3CE-FB0061387BD9}" destId="{2DB24F85-378B-4C7B-8B93-0AEDF41F09F1}" srcOrd="1" destOrd="0" presId="urn:microsoft.com/office/officeart/2005/8/layout/list1"/>
    <dgm:cxn modelId="{BDADFD26-701B-41C9-BB55-073406562206}" type="presParOf" srcId="{69F842B4-EDBD-4D2A-8BE6-92AE98074410}" destId="{5DFF02A4-4210-4DB8-AE16-B3718A04349B}" srcOrd="21" destOrd="0" presId="urn:microsoft.com/office/officeart/2005/8/layout/list1"/>
    <dgm:cxn modelId="{BDFA9C7A-329D-4A16-BD30-6A7C928C4A06}" type="presParOf" srcId="{69F842B4-EDBD-4D2A-8BE6-92AE98074410}" destId="{ABE52716-24EE-41D2-A918-E3F8AA8BBD69}" srcOrd="22" destOrd="0" presId="urn:microsoft.com/office/officeart/2005/8/layout/list1"/>
    <dgm:cxn modelId="{CAD7CFD3-C8F0-40F9-BA90-F4AB208D8917}" type="presParOf" srcId="{69F842B4-EDBD-4D2A-8BE6-92AE98074410}" destId="{8F525E20-AEBB-4D5F-B1DF-860F6B2135E1}" srcOrd="23" destOrd="0" presId="urn:microsoft.com/office/officeart/2005/8/layout/list1"/>
    <dgm:cxn modelId="{D360945E-1C8E-4CB0-99B2-D1CEA881F64B}" type="presParOf" srcId="{69F842B4-EDBD-4D2A-8BE6-92AE98074410}" destId="{C8BE1C36-F3FC-40EB-8B42-321AD409EAB2}" srcOrd="24" destOrd="0" presId="urn:microsoft.com/office/officeart/2005/8/layout/list1"/>
    <dgm:cxn modelId="{305BCBFC-3B43-442C-B3D2-19D14625C9AC}" type="presParOf" srcId="{C8BE1C36-F3FC-40EB-8B42-321AD409EAB2}" destId="{432C1FF0-C8A5-4692-9F86-3496955A3FCD}" srcOrd="0" destOrd="0" presId="urn:microsoft.com/office/officeart/2005/8/layout/list1"/>
    <dgm:cxn modelId="{1004467B-8B86-4FC1-811B-59698C731FEA}" type="presParOf" srcId="{C8BE1C36-F3FC-40EB-8B42-321AD409EAB2}" destId="{641B2448-EE35-49DC-BCB7-37BDBCBD953E}" srcOrd="1" destOrd="0" presId="urn:microsoft.com/office/officeart/2005/8/layout/list1"/>
    <dgm:cxn modelId="{C2D120DC-F907-439D-A7AF-0CBBC12D8012}" type="presParOf" srcId="{69F842B4-EDBD-4D2A-8BE6-92AE98074410}" destId="{71A6B3B5-7DA0-45D0-8EF8-C80472143474}" srcOrd="25" destOrd="0" presId="urn:microsoft.com/office/officeart/2005/8/layout/list1"/>
    <dgm:cxn modelId="{7B9B78D3-5CB4-463D-AD45-A79F6EA862B7}" type="presParOf" srcId="{69F842B4-EDBD-4D2A-8BE6-92AE98074410}" destId="{8417109A-3789-4650-9261-A6834A174E20}" srcOrd="2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D8600-41D1-4AFF-A78B-EF2F09AE636F}">
      <dsp:nvSpPr>
        <dsp:cNvPr id="0" name=""/>
        <dsp:cNvSpPr/>
      </dsp:nvSpPr>
      <dsp:spPr>
        <a:xfrm>
          <a:off x="0" y="296069"/>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15A353-E1D6-4C61-A5B0-FC9D7166E215}">
      <dsp:nvSpPr>
        <dsp:cNvPr id="0" name=""/>
        <dsp:cNvSpPr/>
      </dsp:nvSpPr>
      <dsp:spPr>
        <a:xfrm>
          <a:off x="358140" y="74669"/>
          <a:ext cx="5013960" cy="442800"/>
        </a:xfrm>
        <a:prstGeom prst="roundRect">
          <a:avLst/>
        </a:prstGeom>
        <a:solidFill>
          <a:schemeClr val="bg1">
            <a:lumMod val="85000"/>
          </a:schemeClr>
        </a:solidFill>
        <a:ln>
          <a:solidFill>
            <a:schemeClr val="bg1">
              <a:lumMod val="95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Canvasses Alternatives</a:t>
          </a:r>
        </a:p>
      </dsp:txBody>
      <dsp:txXfrm>
        <a:off x="379756" y="96285"/>
        <a:ext cx="4970728" cy="399568"/>
      </dsp:txXfrm>
    </dsp:sp>
    <dsp:sp modelId="{C2CBF41C-8C0A-4835-ADC8-65DDF15E6BB2}">
      <dsp:nvSpPr>
        <dsp:cNvPr id="0" name=""/>
        <dsp:cNvSpPr/>
      </dsp:nvSpPr>
      <dsp:spPr>
        <a:xfrm>
          <a:off x="0" y="976469"/>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4126D1C-C213-4633-AEBA-E99EBB454393}">
      <dsp:nvSpPr>
        <dsp:cNvPr id="0" name=""/>
        <dsp:cNvSpPr/>
      </dsp:nvSpPr>
      <dsp:spPr>
        <a:xfrm>
          <a:off x="358140" y="755069"/>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Surveys Objectives</a:t>
          </a:r>
        </a:p>
      </dsp:txBody>
      <dsp:txXfrm>
        <a:off x="379756" y="776685"/>
        <a:ext cx="4970728" cy="399568"/>
      </dsp:txXfrm>
    </dsp:sp>
    <dsp:sp modelId="{BA95E16F-4422-4D4D-A5EF-6D3026467277}">
      <dsp:nvSpPr>
        <dsp:cNvPr id="0" name=""/>
        <dsp:cNvSpPr/>
      </dsp:nvSpPr>
      <dsp:spPr>
        <a:xfrm>
          <a:off x="0" y="1656870"/>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288EB75-A0B6-4BCB-BD54-0FB5C2096B10}">
      <dsp:nvSpPr>
        <dsp:cNvPr id="0" name=""/>
        <dsp:cNvSpPr/>
      </dsp:nvSpPr>
      <dsp:spPr>
        <a:xfrm>
          <a:off x="358140" y="1435469"/>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Assess Plus, Minus and Risks</a:t>
          </a:r>
        </a:p>
      </dsp:txBody>
      <dsp:txXfrm>
        <a:off x="379756" y="1457085"/>
        <a:ext cx="4970728" cy="399568"/>
      </dsp:txXfrm>
    </dsp:sp>
    <dsp:sp modelId="{CC9063A6-43E8-40FC-AA86-20DF3CFF2310}">
      <dsp:nvSpPr>
        <dsp:cNvPr id="0" name=""/>
        <dsp:cNvSpPr/>
      </dsp:nvSpPr>
      <dsp:spPr>
        <a:xfrm>
          <a:off x="0" y="2337270"/>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FF6DA7-15BF-45C1-8EEF-4D79782E91FC}">
      <dsp:nvSpPr>
        <dsp:cNvPr id="0" name=""/>
        <dsp:cNvSpPr/>
      </dsp:nvSpPr>
      <dsp:spPr>
        <a:xfrm>
          <a:off x="358140" y="2115870"/>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Searches for Relevant Info….</a:t>
          </a:r>
        </a:p>
      </dsp:txBody>
      <dsp:txXfrm>
        <a:off x="379756" y="2137486"/>
        <a:ext cx="4970728" cy="399568"/>
      </dsp:txXfrm>
    </dsp:sp>
    <dsp:sp modelId="{AC0A2FF6-E6CD-4E56-9A99-B3EBAB8F6FE4}">
      <dsp:nvSpPr>
        <dsp:cNvPr id="0" name=""/>
        <dsp:cNvSpPr/>
      </dsp:nvSpPr>
      <dsp:spPr>
        <a:xfrm>
          <a:off x="0" y="3017670"/>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E40CE1-1A06-438B-8AE8-07C32AA308CA}">
      <dsp:nvSpPr>
        <dsp:cNvPr id="0" name=""/>
        <dsp:cNvSpPr/>
      </dsp:nvSpPr>
      <dsp:spPr>
        <a:xfrm>
          <a:off x="358140" y="2796270"/>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…Challenge Initial Choice</a:t>
          </a:r>
        </a:p>
      </dsp:txBody>
      <dsp:txXfrm>
        <a:off x="379756" y="2817886"/>
        <a:ext cx="4970728" cy="399568"/>
      </dsp:txXfrm>
    </dsp:sp>
    <dsp:sp modelId="{ABE52716-24EE-41D2-A918-E3F8AA8BBD69}">
      <dsp:nvSpPr>
        <dsp:cNvPr id="0" name=""/>
        <dsp:cNvSpPr/>
      </dsp:nvSpPr>
      <dsp:spPr>
        <a:xfrm>
          <a:off x="0" y="3698070"/>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DB24F85-378B-4C7B-8B93-0AEDF41F09F1}">
      <dsp:nvSpPr>
        <dsp:cNvPr id="0" name=""/>
        <dsp:cNvSpPr/>
      </dsp:nvSpPr>
      <dsp:spPr>
        <a:xfrm>
          <a:off x="358140" y="3476670"/>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Re-Examine Before Final Choice</a:t>
          </a:r>
        </a:p>
      </dsp:txBody>
      <dsp:txXfrm>
        <a:off x="379756" y="3498286"/>
        <a:ext cx="4970728" cy="399568"/>
      </dsp:txXfrm>
    </dsp:sp>
    <dsp:sp modelId="{8417109A-3789-4650-9261-A6834A174E20}">
      <dsp:nvSpPr>
        <dsp:cNvPr id="0" name=""/>
        <dsp:cNvSpPr/>
      </dsp:nvSpPr>
      <dsp:spPr>
        <a:xfrm>
          <a:off x="0" y="4378469"/>
          <a:ext cx="7162800" cy="37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41B2448-EE35-49DC-BCB7-37BDBCBD953E}">
      <dsp:nvSpPr>
        <dsp:cNvPr id="0" name=""/>
        <dsp:cNvSpPr/>
      </dsp:nvSpPr>
      <dsp:spPr>
        <a:xfrm>
          <a:off x="358140" y="4157070"/>
          <a:ext cx="5013960" cy="442800"/>
        </a:xfrm>
        <a:prstGeom prst="roundRect">
          <a:avLst/>
        </a:prstGeom>
        <a:solidFill>
          <a:schemeClr val="bg1">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516" tIns="0" rIns="189516" bIns="0" numCol="1" spcCol="1270" anchor="ctr" anchorCtr="0">
          <a:noAutofit/>
        </a:bodyPr>
        <a:lstStyle/>
        <a:p>
          <a:pPr marL="0" lvl="0" indent="0" algn="l" defTabSz="1066800">
            <a:lnSpc>
              <a:spcPct val="90000"/>
            </a:lnSpc>
            <a:spcBef>
              <a:spcPct val="0"/>
            </a:spcBef>
            <a:spcAft>
              <a:spcPct val="35000"/>
            </a:spcAft>
            <a:buNone/>
          </a:pPr>
          <a:r>
            <a:rPr lang="en-US" sz="2400" kern="1200" dirty="0"/>
            <a:t>Contingency Planning</a:t>
          </a:r>
        </a:p>
      </dsp:txBody>
      <dsp:txXfrm>
        <a:off x="379756" y="4178686"/>
        <a:ext cx="497072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C1381-AD14-404B-8485-0F3B063CD05B}" type="datetimeFigureOut">
              <a:rPr lang="en-US" smtClean="0"/>
              <a:t>7/29/2020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895A9-2F3B-4164-96A3-3092196F9F9E}" type="slidenum">
              <a:rPr lang="en-US" smtClean="0"/>
              <a:t>‹#›</a:t>
            </a:fld>
            <a:endParaRPr lang="en-US" dirty="0"/>
          </a:p>
        </p:txBody>
      </p:sp>
    </p:spTree>
    <p:extLst>
      <p:ext uri="{BB962C8B-B14F-4D97-AF65-F5344CB8AC3E}">
        <p14:creationId xmlns:p14="http://schemas.microsoft.com/office/powerpoint/2010/main" val="1569165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orbes.com/olympic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381000" y="685800"/>
            <a:ext cx="6096000" cy="3429000"/>
          </a:xfrm>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Some high profile examples……The Eastman Kodak company developed the first digital camera in 1975, then proceeded to sit on it (and the core technology for the cell phone, as well).  They decided not to develop it because they were afraid it would cannibalize  their film business (at one point they had a 90% share of the US film market.)</a:t>
            </a:r>
          </a:p>
          <a:p>
            <a:endParaRPr lang="en-US" dirty="0"/>
          </a:p>
          <a:p>
            <a:pPr fontAlgn="base"/>
            <a:r>
              <a:rPr lang="en-US" b="1" i="1" dirty="0"/>
              <a:t>Say cheese, part II</a:t>
            </a:r>
            <a:r>
              <a:rPr lang="en-US" dirty="0"/>
              <a:t>. In the early ’80s, Fuji entered the US film marketplace with lower-priced film and supplies, but Kodak management believed that US consumers would never abandon their homegrown brand. In 1984, Kodak passed on the chance to be the official film of the 1984 Los Angeles </a:t>
            </a:r>
            <a:r>
              <a:rPr lang="en-US" dirty="0">
                <a:hlinkClick r:id="rId3"/>
              </a:rPr>
              <a:t>Olympics</a:t>
            </a:r>
            <a:r>
              <a:rPr lang="en-US" dirty="0"/>
              <a:t>. Fuji won the rights, which gave them the strong foothold they needed to catalyze their growth in the US marketplace.</a:t>
            </a:r>
          </a:p>
          <a:p>
            <a:pPr fontAlgn="base"/>
            <a:r>
              <a:rPr lang="en-US" dirty="0"/>
              <a:t>Kodak never fully recovered from these and other poor decisions; in 2012 the company filed for Chapter 11 bankruptcy.</a:t>
            </a:r>
          </a:p>
          <a:p>
            <a:pPr fontAlgn="base"/>
            <a:endParaRPr lang="en-US" dirty="0"/>
          </a:p>
          <a:p>
            <a:pPr fontAlgn="base"/>
            <a:r>
              <a:rPr lang="en-US" dirty="0"/>
              <a:t>Initially Bell Labs, which had invented the transistor a decade earlier, rejected the concept of integrated circuits(IC’s) based on the fact all devices have to </a:t>
            </a:r>
            <a:r>
              <a:rPr lang="en-US" dirty="0" err="1"/>
              <a:t>work.•The</a:t>
            </a:r>
            <a:r>
              <a:rPr lang="en-US" dirty="0"/>
              <a:t> rational was that to have 50% probability of functionality for a 20-transistor circuit, the probability of device functionality must be (0.5)1/20= 0.966 or 96.6%. This was considered ridiculously optimistic at the </a:t>
            </a:r>
            <a:r>
              <a:rPr lang="en-US" dirty="0" err="1"/>
              <a:t>time.•Today</a:t>
            </a:r>
            <a:r>
              <a:rPr lang="en-US" dirty="0"/>
              <a:t> we have IC’s with over several billion transistors</a:t>
            </a:r>
          </a:p>
          <a:p>
            <a:pPr fontAlgn="base"/>
            <a:endParaRPr lang="en-US" dirty="0"/>
          </a:p>
          <a:p>
            <a:r>
              <a:rPr lang="en-US" b="1" dirty="0"/>
              <a:t>10. 2007: A Slip Off the </a:t>
            </a:r>
            <a:r>
              <a:rPr lang="en-US" b="1" dirty="0" err="1"/>
              <a:t>Razr</a:t>
            </a:r>
            <a:r>
              <a:rPr lang="en-US" b="1" dirty="0"/>
              <a:t> Edge</a:t>
            </a:r>
          </a:p>
          <a:p>
            <a:r>
              <a:rPr lang="en-US" dirty="0"/>
              <a:t>Remember how cool the super slender </a:t>
            </a:r>
            <a:r>
              <a:rPr lang="en-US" dirty="0" err="1"/>
              <a:t>Razr</a:t>
            </a:r>
            <a:r>
              <a:rPr lang="en-US" dirty="0"/>
              <a:t> cellphone was? No? That may be because its cool factor evaporated faster than Tiberius cologne at a Star Trek convention (yes, that really is a thing).</a:t>
            </a:r>
          </a:p>
          <a:p>
            <a:r>
              <a:rPr lang="en-US" dirty="0"/>
              <a:t>At the height of its success in 2006, </a:t>
            </a:r>
            <a:r>
              <a:rPr lang="en-US" dirty="0" err="1"/>
              <a:t>Razr</a:t>
            </a:r>
            <a:r>
              <a:rPr lang="en-US" dirty="0"/>
              <a:t> gave $43 billion Motorola a sharp 22-percent share of the mobile phone market. Within a year, however, the hype and hoopla had all but died. Motorola failed to evolve its popular brand into a smartphone leader and instead was selling off the traditional models at a discount. Slow to market doesn’t quite sum it up.</a:t>
            </a:r>
          </a:p>
          <a:p>
            <a:r>
              <a:rPr lang="en-US" dirty="0"/>
              <a:t>It wasn’t until 2010 that a new line of </a:t>
            </a:r>
            <a:r>
              <a:rPr lang="en-US" dirty="0" err="1"/>
              <a:t>Razrs</a:t>
            </a:r>
            <a:r>
              <a:rPr lang="en-US" dirty="0"/>
              <a:t> was launched, but by that time the ship had sailed, with iPhones and BlackBerrys proudly standing at the helm.</a:t>
            </a:r>
          </a:p>
          <a:p>
            <a:r>
              <a:rPr lang="en-US" dirty="0"/>
              <a:t>In four short years, Motorola’s revenues were slashed to $22 billion, and its shares fell more than 90 percent. Unable to make its way back to the top, Motorola Mobility was eventually acquired by Google Inc.</a:t>
            </a:r>
          </a:p>
          <a:p>
            <a:r>
              <a:rPr lang="en-US" dirty="0"/>
              <a:t>Motorola illustrates the fatal marriage of lack of vision and slowness to act, obviously taking a page out of Kodak’s book.</a:t>
            </a:r>
          </a:p>
          <a:p>
            <a:endParaRPr lang="en-US" dirty="0"/>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The former, the important decisions, shouldn’t be made hastily; nor without plenty of inputs from others. For the latter (garden variety), these decisions can be made quickly. </a:t>
            </a:r>
          </a:p>
          <a:p>
            <a:endParaRPr lang="en-US" altLang="en-US" dirty="0">
              <a:latin typeface="Arial" panose="020B0604020202020204" pitchFamily="34" charset="0"/>
            </a:endParaRPr>
          </a:p>
          <a:p>
            <a:r>
              <a:rPr lang="en-US" altLang="en-US" dirty="0">
                <a:latin typeface="Arial" panose="020B0604020202020204" pitchFamily="34" charset="0"/>
              </a:rPr>
              <a:t>Some decisions are identified in advance as part of the WBS. Others are </a:t>
            </a:r>
            <a:r>
              <a:rPr lang="en-US" altLang="en-US" i="1" dirty="0">
                <a:latin typeface="Arial" panose="020B0604020202020204" pitchFamily="34" charset="0"/>
              </a:rPr>
              <a:t>emergent</a:t>
            </a:r>
            <a:r>
              <a:rPr lang="en-US" altLang="en-US" dirty="0">
                <a:latin typeface="Arial" panose="020B0604020202020204" pitchFamily="34" charset="0"/>
              </a:rPr>
              <a:t> decisions.</a:t>
            </a:r>
          </a:p>
          <a:p>
            <a:endParaRPr lang="en-US" altLang="en-US" dirty="0">
              <a:latin typeface="Arial" panose="020B0604020202020204" pitchFamily="34" charset="0"/>
            </a:endParaRP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03A12E-D776-4211-A24C-49AA7F544AF8}" type="slidenum">
              <a:rPr lang="en-US" altLang="en-US" smtClean="0"/>
              <a:pPr/>
              <a:t>8</a:t>
            </a:fld>
            <a:endParaRPr lang="en-US" altLang="en-US"/>
          </a:p>
        </p:txBody>
      </p:sp>
    </p:spTree>
    <p:extLst>
      <p:ext uri="{BB962C8B-B14F-4D97-AF65-F5344CB8AC3E}">
        <p14:creationId xmlns:p14="http://schemas.microsoft.com/office/powerpoint/2010/main" val="285524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these read as follows:</a:t>
            </a:r>
          </a:p>
          <a:p>
            <a:r>
              <a:rPr lang="en-US" dirty="0"/>
              <a:t>The decision maker to the best of his/her ability and within his/her information processing capabilities:</a:t>
            </a:r>
          </a:p>
          <a:p>
            <a:pPr marL="228600" indent="-228600">
              <a:buAutoNum type="arabicParenR"/>
            </a:pPr>
            <a:r>
              <a:rPr lang="en-US" dirty="0"/>
              <a:t>Thoroughly canvasses a wide range of alternative courses of action</a:t>
            </a:r>
          </a:p>
          <a:p>
            <a:pPr marL="228600" indent="-228600">
              <a:buAutoNum type="arabicParenR"/>
            </a:pPr>
            <a:r>
              <a:rPr lang="en-US" dirty="0"/>
              <a:t>Surveys the full range of objectives to be fulfilled and the values implicated by the choice;</a:t>
            </a:r>
          </a:p>
          <a:p>
            <a:pPr marL="228600" indent="-228600">
              <a:buAutoNum type="arabicParenR"/>
            </a:pPr>
            <a:r>
              <a:rPr lang="en-US" dirty="0"/>
              <a:t>Carefully</a:t>
            </a:r>
            <a:r>
              <a:rPr lang="en-US" baseline="0" dirty="0"/>
              <a:t> weighs whatever he/she knows about the costs and risks of negative consequences, that could flow from each alternative;</a:t>
            </a:r>
          </a:p>
          <a:p>
            <a:pPr marL="228600" indent="-228600">
              <a:buAutoNum type="arabicParenR"/>
            </a:pPr>
            <a:r>
              <a:rPr lang="en-US" baseline="0" dirty="0"/>
              <a:t>Intensively searches for new information relevant to further evaluation of the alternatives;</a:t>
            </a:r>
          </a:p>
          <a:p>
            <a:pPr marL="228600" indent="-228600">
              <a:buAutoNum type="arabicParenR"/>
            </a:pPr>
            <a:r>
              <a:rPr lang="en-US" baseline="0" dirty="0"/>
              <a:t>Correctly assimilates and takes account of any new information or expert judgment to which he/she is exposed, even when the information or judgment does not support the course of action he/she initially prefers;</a:t>
            </a:r>
          </a:p>
          <a:p>
            <a:pPr marL="228600" indent="-228600">
              <a:buAutoNum type="arabicParenR"/>
            </a:pPr>
            <a:r>
              <a:rPr lang="en-US" baseline="0" dirty="0"/>
              <a:t>Reexamines the positive and negative consequences of all known alternatives, including those originally regarded as unacceptable, before making a final choice;</a:t>
            </a:r>
          </a:p>
          <a:p>
            <a:pPr marL="228600" indent="-228600">
              <a:buAutoNum type="arabicParenR"/>
            </a:pPr>
            <a:r>
              <a:rPr lang="en-US" baseline="0" dirty="0"/>
              <a:t>Makes detailed provisions for implementing or executing the chosen course of action, with special </a:t>
            </a:r>
            <a:r>
              <a:rPr lang="en-US" baseline="0" dirty="0" err="1"/>
              <a:t>attenbtion</a:t>
            </a:r>
            <a:r>
              <a:rPr lang="en-US" baseline="0" dirty="0"/>
              <a:t> to contingency plans that might be required if various known risks were to materialize.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46D23C97-FC01-4634-B999-71B17994A1C6}" type="slidenum">
              <a:rPr lang="en-US" smtClean="0"/>
              <a:t>14</a:t>
            </a:fld>
            <a:endParaRPr lang="en-US"/>
          </a:p>
        </p:txBody>
      </p:sp>
    </p:spTree>
    <p:extLst>
      <p:ext uri="{BB962C8B-B14F-4D97-AF65-F5344CB8AC3E}">
        <p14:creationId xmlns:p14="http://schemas.microsoft.com/office/powerpoint/2010/main" val="272136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grateful for Leon Mann’s review of our paper.</a:t>
            </a:r>
          </a:p>
        </p:txBody>
      </p:sp>
      <p:sp>
        <p:nvSpPr>
          <p:cNvPr id="4" name="Slide Number Placeholder 3"/>
          <p:cNvSpPr>
            <a:spLocks noGrp="1"/>
          </p:cNvSpPr>
          <p:nvPr>
            <p:ph type="sldNum" sz="quarter" idx="10"/>
          </p:nvPr>
        </p:nvSpPr>
        <p:spPr/>
        <p:txBody>
          <a:bodyPr/>
          <a:lstStyle/>
          <a:p>
            <a:fld id="{46D23C97-FC01-4634-B999-71B17994A1C6}" type="slidenum">
              <a:rPr lang="en-US" smtClean="0"/>
              <a:t>15</a:t>
            </a:fld>
            <a:endParaRPr lang="en-US"/>
          </a:p>
        </p:txBody>
      </p:sp>
    </p:spTree>
    <p:extLst>
      <p:ext uri="{BB962C8B-B14F-4D97-AF65-F5344CB8AC3E}">
        <p14:creationId xmlns:p14="http://schemas.microsoft.com/office/powerpoint/2010/main" val="164529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02C3-E7AF-4A57-813F-33EDDFE89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2D8C00-8625-436F-93A9-A3C3EEF64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68501F-D2C0-430B-8B5D-3FB9926D3EA4}"/>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BF86C6D5-2515-4336-9C6B-E3EA96982F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A6DC71-4E03-45BC-9C9A-0225E000C1C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97942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E038-4187-46BD-8002-8A7B969A2F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C9889B-5207-4668-BDD9-469C62FE89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5911C-9F33-46A0-9A38-F96C15959B44}"/>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700A511C-4245-4108-B7E3-AEF2B739B1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82BE42-8094-4F02-9556-DEFA4D3992AE}"/>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07133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1DD43F-53E8-4BF9-B951-A46107176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5209D-162A-41B1-9053-88477A4C67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93AED-4446-4924-8BB6-700CBF86E19A}"/>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80587034-0240-42EF-998E-25204E1005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807EC0-E4FD-4703-AD11-1A5D45CCF0D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299622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936-96D4-46BD-A4AD-8D1DDDFCD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9F7E9-2444-4F7D-9262-BB50480D83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3E6CA-F787-4334-AC83-449505DEA181}"/>
              </a:ext>
            </a:extLst>
          </p:cNvPr>
          <p:cNvSpPr>
            <a:spLocks noGrp="1"/>
          </p:cNvSpPr>
          <p:nvPr>
            <p:ph type="dt" sz="half" idx="10"/>
          </p:nvPr>
        </p:nvSpPr>
        <p:spPr/>
        <p:txBody>
          <a:bodyPr/>
          <a:lstStyle/>
          <a:p>
            <a:fld id="{8985FC33-928A-4E05-AC52-CA5717026429}" type="datetimeFigureOut">
              <a:rPr lang="en-US" smtClean="0"/>
              <a:t>7/29/2020</a:t>
            </a:fld>
            <a:endParaRPr lang="en-US" dirty="0"/>
          </a:p>
        </p:txBody>
      </p:sp>
      <p:sp>
        <p:nvSpPr>
          <p:cNvPr id="5" name="Footer Placeholder 4">
            <a:extLst>
              <a:ext uri="{FF2B5EF4-FFF2-40B4-BE49-F238E27FC236}">
                <a16:creationId xmlns:a16="http://schemas.microsoft.com/office/drawing/2014/main" id="{AF28C8A1-909A-4030-B9A3-EC43443845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EE1264-1E5D-4EDE-8F3C-16527BDDEFE3}"/>
              </a:ext>
            </a:extLst>
          </p:cNvPr>
          <p:cNvSpPr>
            <a:spLocks noGrp="1"/>
          </p:cNvSpPr>
          <p:nvPr>
            <p:ph type="sldNum" sz="quarter" idx="12"/>
          </p:nvPr>
        </p:nvSpPr>
        <p:spPr/>
        <p:txBody>
          <a:bodyPr/>
          <a:lstStyle/>
          <a:p>
            <a:fld id="{300FBEA1-86C5-4F15-B3F2-BCEF84577711}" type="slidenum">
              <a:rPr lang="en-US" smtClean="0"/>
              <a:t>‹#›</a:t>
            </a:fld>
            <a:endParaRPr lang="en-US" dirty="0"/>
          </a:p>
        </p:txBody>
      </p:sp>
    </p:spTree>
    <p:extLst>
      <p:ext uri="{BB962C8B-B14F-4D97-AF65-F5344CB8AC3E}">
        <p14:creationId xmlns:p14="http://schemas.microsoft.com/office/powerpoint/2010/main" val="2090911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B2731-70E1-4C87-9D31-FF03C259AD7A}"/>
              </a:ext>
            </a:extLst>
          </p:cNvPr>
          <p:cNvSpPr>
            <a:spLocks noGrp="1"/>
          </p:cNvSpPr>
          <p:nvPr>
            <p:ph type="dt" sz="half" idx="10"/>
          </p:nvPr>
        </p:nvSpPr>
        <p:spPr/>
        <p:txBody>
          <a:bodyPr/>
          <a:lstStyle/>
          <a:p>
            <a:fld id="{8985FC33-928A-4E05-AC52-CA5717026429}" type="datetimeFigureOut">
              <a:rPr lang="en-US" smtClean="0"/>
              <a:t>7/29/2020</a:t>
            </a:fld>
            <a:endParaRPr lang="en-US" dirty="0"/>
          </a:p>
        </p:txBody>
      </p:sp>
      <p:sp>
        <p:nvSpPr>
          <p:cNvPr id="3" name="Footer Placeholder 2">
            <a:extLst>
              <a:ext uri="{FF2B5EF4-FFF2-40B4-BE49-F238E27FC236}">
                <a16:creationId xmlns:a16="http://schemas.microsoft.com/office/drawing/2014/main" id="{DCDD9769-979C-4CA6-A5BD-5F8C2552BF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04052AC-58C9-404D-B47E-8D4B37BBB663}"/>
              </a:ext>
            </a:extLst>
          </p:cNvPr>
          <p:cNvSpPr>
            <a:spLocks noGrp="1"/>
          </p:cNvSpPr>
          <p:nvPr>
            <p:ph type="sldNum" sz="quarter" idx="12"/>
          </p:nvPr>
        </p:nvSpPr>
        <p:spPr/>
        <p:txBody>
          <a:bodyPr/>
          <a:lstStyle/>
          <a:p>
            <a:fld id="{300FBEA1-86C5-4F15-B3F2-BCEF84577711}" type="slidenum">
              <a:rPr lang="en-US" smtClean="0"/>
              <a:t>‹#›</a:t>
            </a:fld>
            <a:endParaRPr lang="en-US" dirty="0"/>
          </a:p>
        </p:txBody>
      </p:sp>
    </p:spTree>
    <p:extLst>
      <p:ext uri="{BB962C8B-B14F-4D97-AF65-F5344CB8AC3E}">
        <p14:creationId xmlns:p14="http://schemas.microsoft.com/office/powerpoint/2010/main" val="3021180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B3EC85-581E-4826-8539-62A454B3A742}"/>
              </a:ext>
            </a:extLst>
          </p:cNvPr>
          <p:cNvSpPr>
            <a:spLocks noGrp="1"/>
          </p:cNvSpPr>
          <p:nvPr>
            <p:ph type="dt" sz="half" idx="10"/>
          </p:nvPr>
        </p:nvSpPr>
        <p:spPr/>
        <p:txBody>
          <a:bodyPr/>
          <a:lstStyle/>
          <a:p>
            <a:fld id="{EE8C06E3-DC38-4524-BC98-47B068ECC994}" type="datetimeFigureOut">
              <a:rPr lang="en-US" smtClean="0"/>
              <a:t>7/29/2020</a:t>
            </a:fld>
            <a:endParaRPr lang="en-US" dirty="0"/>
          </a:p>
        </p:txBody>
      </p:sp>
      <p:sp>
        <p:nvSpPr>
          <p:cNvPr id="3" name="Footer Placeholder 2">
            <a:extLst>
              <a:ext uri="{FF2B5EF4-FFF2-40B4-BE49-F238E27FC236}">
                <a16:creationId xmlns:a16="http://schemas.microsoft.com/office/drawing/2014/main" id="{036B58DE-4B9C-4C59-95CA-25C4BB9896F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16E8B80-798F-4A7E-B284-86F599129083}"/>
              </a:ext>
            </a:extLst>
          </p:cNvPr>
          <p:cNvSpPr>
            <a:spLocks noGrp="1"/>
          </p:cNvSpPr>
          <p:nvPr>
            <p:ph type="sldNum" sz="quarter" idx="12"/>
          </p:nvPr>
        </p:nvSpPr>
        <p:spPr/>
        <p:txBody>
          <a:bodyPr/>
          <a:lstStyle/>
          <a:p>
            <a:fld id="{949CA1C5-99C6-4020-9736-521F164BB9F9}" type="slidenum">
              <a:rPr lang="en-US" smtClean="0"/>
              <a:t>‹#›</a:t>
            </a:fld>
            <a:endParaRPr lang="en-US" dirty="0"/>
          </a:p>
        </p:txBody>
      </p:sp>
    </p:spTree>
    <p:extLst>
      <p:ext uri="{BB962C8B-B14F-4D97-AF65-F5344CB8AC3E}">
        <p14:creationId xmlns:p14="http://schemas.microsoft.com/office/powerpoint/2010/main" val="3078289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940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F22FD5C-536A-47E6-9052-09B33C89E06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41681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7B5E5-3325-40F2-A0D9-024F7C9C212F}"/>
              </a:ext>
            </a:extLst>
          </p:cNvPr>
          <p:cNvSpPr>
            <a:spLocks noGrp="1"/>
          </p:cNvSpPr>
          <p:nvPr>
            <p:ph type="dt" sz="half" idx="10"/>
          </p:nvPr>
        </p:nvSpPr>
        <p:spPr/>
        <p:txBody>
          <a:bodyPr/>
          <a:lstStyle/>
          <a:p>
            <a:fld id="{56DCEE95-F035-4C3E-BAC8-EA558D180E89}" type="datetimeFigureOut">
              <a:rPr lang="en-US" smtClean="0"/>
              <a:t>7/29/2020</a:t>
            </a:fld>
            <a:endParaRPr lang="en-US" dirty="0"/>
          </a:p>
        </p:txBody>
      </p:sp>
      <p:sp>
        <p:nvSpPr>
          <p:cNvPr id="3" name="Footer Placeholder 2">
            <a:extLst>
              <a:ext uri="{FF2B5EF4-FFF2-40B4-BE49-F238E27FC236}">
                <a16:creationId xmlns:a16="http://schemas.microsoft.com/office/drawing/2014/main" id="{2AB59C54-BE43-4D14-9484-3215E8C483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0BFAD39-F780-4117-971B-C1590BF5B609}"/>
              </a:ext>
            </a:extLst>
          </p:cNvPr>
          <p:cNvSpPr>
            <a:spLocks noGrp="1"/>
          </p:cNvSpPr>
          <p:nvPr>
            <p:ph type="sldNum" sz="quarter" idx="12"/>
          </p:nvPr>
        </p:nvSpPr>
        <p:spPr/>
        <p:txBody>
          <a:bodyPr/>
          <a:lstStyle/>
          <a:p>
            <a:fld id="{107BEE7E-DB3E-48B4-A344-6143868823D1}" type="slidenum">
              <a:rPr lang="en-US" smtClean="0"/>
              <a:t>‹#›</a:t>
            </a:fld>
            <a:endParaRPr lang="en-US" dirty="0"/>
          </a:p>
        </p:txBody>
      </p:sp>
    </p:spTree>
    <p:extLst>
      <p:ext uri="{BB962C8B-B14F-4D97-AF65-F5344CB8AC3E}">
        <p14:creationId xmlns:p14="http://schemas.microsoft.com/office/powerpoint/2010/main" val="225377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89E-ED7E-4AF1-B21E-6BCDCC18B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2C8CF-338F-46CE-8629-91ED571171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097F4-7884-45D2-A6F2-336A859D69EB}"/>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8A914E25-5925-4CDE-8EC7-177780525F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FE2256-CC77-46FB-9C59-6442D2D881CD}"/>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11565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8819-CAA2-4A95-991F-04CC08F2E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AED87-DA54-4477-A0E8-30F3F889B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53F7B88-524F-4664-8033-FF9AAF676F84}"/>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622EBEFE-0F07-4177-AD34-B58E50724D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200240-C88D-4FBB-A28B-747DC1B3093A}"/>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44539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E703-BC3C-4108-86C4-8925F81DD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F4D72-FEF3-4508-B222-D7FCAD0AA9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203DE-FDAE-491C-908C-0DF5984DBA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616BFD-80CC-42EF-8368-29BF382B7A7C}"/>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6" name="Footer Placeholder 5">
            <a:extLst>
              <a:ext uri="{FF2B5EF4-FFF2-40B4-BE49-F238E27FC236}">
                <a16:creationId xmlns:a16="http://schemas.microsoft.com/office/drawing/2014/main" id="{88F45EC1-9470-4759-BCF6-E9073E3411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2A07D3-7C88-4E60-8F30-7A769A8D86A9}"/>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29763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21F4-E67D-4D52-948B-50DEC03F5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57CBF7-38D2-4457-8FE7-CC6DCCA64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B99D05-F9EA-4F1B-BB95-43A1ED4C4C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643CE-262A-495E-8361-CC65FAF0A6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72A0CC-3267-45DD-BC7E-C03D94547A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6E4B90-4305-4EF1-9288-2EB9CB1A94B8}"/>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8" name="Footer Placeholder 7">
            <a:extLst>
              <a:ext uri="{FF2B5EF4-FFF2-40B4-BE49-F238E27FC236}">
                <a16:creationId xmlns:a16="http://schemas.microsoft.com/office/drawing/2014/main" id="{B6664B64-9D72-461D-A0AF-D8963BBC0F0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86871D-C079-42C8-8BC1-F547BBB97F2F}"/>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45148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EF4D-7704-4F9A-8CDC-7728E77C9B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B3F584-9027-4DAD-BFCC-F392E4C1A38F}"/>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4" name="Footer Placeholder 3">
            <a:extLst>
              <a:ext uri="{FF2B5EF4-FFF2-40B4-BE49-F238E27FC236}">
                <a16:creationId xmlns:a16="http://schemas.microsoft.com/office/drawing/2014/main" id="{C2778A9C-FF21-40D7-A7F3-FE234D0443C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99DF156-6365-4D3C-9E2F-8C23B2D91DF4}"/>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209916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04996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C51F-34D2-49BF-8B8C-F9E0FA511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03B31-D709-4C90-8CC4-9740B9700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82BC17-8F4A-4457-A766-90F1329FF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82A39C-0114-41FC-90FE-0D604C3EC3BE}"/>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6" name="Footer Placeholder 5">
            <a:extLst>
              <a:ext uri="{FF2B5EF4-FFF2-40B4-BE49-F238E27FC236}">
                <a16:creationId xmlns:a16="http://schemas.microsoft.com/office/drawing/2014/main" id="{E555B04B-4E74-4790-952C-7964E15D00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576874-D2E8-483B-B175-2B0F8854F895}"/>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62107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1D6F-E2E0-4F4A-9017-E6C5719DC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62905F-9736-444C-9F2E-0267F38B0D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C6D770A-576C-46CE-8B58-272C348CD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EBF00A-4DA2-48EA-8E6E-958315D8ADDF}"/>
              </a:ext>
            </a:extLst>
          </p:cNvPr>
          <p:cNvSpPr>
            <a:spLocks noGrp="1"/>
          </p:cNvSpPr>
          <p:nvPr>
            <p:ph type="dt" sz="half" idx="10"/>
          </p:nvPr>
        </p:nvSpPr>
        <p:spPr/>
        <p:txBody>
          <a:bodyPr/>
          <a:lstStyle/>
          <a:p>
            <a:fld id="{CF54DB12-CD83-49C5-83C1-1B7ADF672A18}" type="datetimeFigureOut">
              <a:rPr lang="en-US" smtClean="0"/>
              <a:t>7/29/2020</a:t>
            </a:fld>
            <a:endParaRPr lang="en-US" dirty="0"/>
          </a:p>
        </p:txBody>
      </p:sp>
      <p:sp>
        <p:nvSpPr>
          <p:cNvPr id="6" name="Footer Placeholder 5">
            <a:extLst>
              <a:ext uri="{FF2B5EF4-FFF2-40B4-BE49-F238E27FC236}">
                <a16:creationId xmlns:a16="http://schemas.microsoft.com/office/drawing/2014/main" id="{0944CFFD-BA57-456B-B285-9655CD7FAD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446CC4-E08B-443D-B19B-E32B7903A20B}"/>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301198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7/29/2020</a:t>
            </a:fld>
            <a:endParaRPr lang="en-US" dirty="0"/>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51" r:id="rId3"/>
    <p:sldLayoutId id="2147483652" r:id="rId4"/>
    <p:sldLayoutId id="2147483653" r:id="rId5"/>
    <p:sldLayoutId id="2147483654" r:id="rId6"/>
    <p:sldLayoutId id="214748368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067C8-D485-48E4-A032-C1156EBA58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FE33C6-33DD-45BB-8EA4-B76EA0151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0DC10-B744-4270-B004-169A09916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5FC33-928A-4E05-AC52-CA5717026429}" type="datetimeFigureOut">
              <a:rPr lang="en-US" smtClean="0"/>
              <a:t>7/29/2020</a:t>
            </a:fld>
            <a:endParaRPr lang="en-US" dirty="0"/>
          </a:p>
        </p:txBody>
      </p:sp>
      <p:sp>
        <p:nvSpPr>
          <p:cNvPr id="5" name="Footer Placeholder 4">
            <a:extLst>
              <a:ext uri="{FF2B5EF4-FFF2-40B4-BE49-F238E27FC236}">
                <a16:creationId xmlns:a16="http://schemas.microsoft.com/office/drawing/2014/main" id="{662335FF-C5D3-4EEF-B4A3-D04C26419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3A54ACE-6D8C-4DD8-9770-96913995F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FBEA1-86C5-4F15-B3F2-BCEF84577711}" type="slidenum">
              <a:rPr lang="en-US" smtClean="0"/>
              <a:t>‹#›</a:t>
            </a:fld>
            <a:endParaRPr lang="en-US" dirty="0"/>
          </a:p>
        </p:txBody>
      </p:sp>
    </p:spTree>
    <p:extLst>
      <p:ext uri="{BB962C8B-B14F-4D97-AF65-F5344CB8AC3E}">
        <p14:creationId xmlns:p14="http://schemas.microsoft.com/office/powerpoint/2010/main" val="82826793"/>
      </p:ext>
    </p:extLst>
  </p:cSld>
  <p:clrMap bg1="lt1" tx1="dk1" bg2="lt2" tx2="dk2" accent1="accent1" accent2="accent2" accent3="accent3" accent4="accent4" accent5="accent5" accent6="accent6" hlink="hlink" folHlink="folHlink"/>
  <p:sldLayoutIdLst>
    <p:sldLayoutId id="2147483649"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1001B-F187-4875-9DA2-73D553D4F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0A513-BD98-4880-8CCB-D62182FDA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54665-AC74-49FC-A74D-32BD82458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C06E3-DC38-4524-BC98-47B068ECC994}" type="datetimeFigureOut">
              <a:rPr lang="en-US" smtClean="0"/>
              <a:t>7/29/2020</a:t>
            </a:fld>
            <a:endParaRPr lang="en-US" dirty="0"/>
          </a:p>
        </p:txBody>
      </p:sp>
      <p:sp>
        <p:nvSpPr>
          <p:cNvPr id="5" name="Footer Placeholder 4">
            <a:extLst>
              <a:ext uri="{FF2B5EF4-FFF2-40B4-BE49-F238E27FC236}">
                <a16:creationId xmlns:a16="http://schemas.microsoft.com/office/drawing/2014/main" id="{5235B1D9-BBC5-4D61-A581-3C899F42D9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D372EF8-7232-48C3-BB1F-5EBCEA591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CA1C5-99C6-4020-9736-521F164BB9F9}" type="slidenum">
              <a:rPr lang="en-US" smtClean="0"/>
              <a:t>‹#›</a:t>
            </a:fld>
            <a:endParaRPr lang="en-US" dirty="0"/>
          </a:p>
        </p:txBody>
      </p:sp>
    </p:spTree>
    <p:extLst>
      <p:ext uri="{BB962C8B-B14F-4D97-AF65-F5344CB8AC3E}">
        <p14:creationId xmlns:p14="http://schemas.microsoft.com/office/powerpoint/2010/main" val="976900274"/>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rtl="0" eaLnBrk="1" fontAlgn="base" hangingPunct="1">
        <a:spcBef>
          <a:spcPct val="0"/>
        </a:spcBef>
        <a:spcAft>
          <a:spcPct val="0"/>
        </a:spcAft>
        <a:defRPr sz="3600">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3600">
          <a:solidFill>
            <a:schemeClr val="bg1"/>
          </a:solidFill>
          <a:latin typeface="Times" pitchFamily="-106" charset="0"/>
          <a:ea typeface="ＭＳ Ｐゴシック" pitchFamily="-107" charset="-128"/>
          <a:cs typeface="ＭＳ Ｐゴシック" pitchFamily="-107" charset="-128"/>
        </a:defRPr>
      </a:lvl2pPr>
      <a:lvl3pPr algn="l" rtl="0" eaLnBrk="1" fontAlgn="base" hangingPunct="1">
        <a:spcBef>
          <a:spcPct val="0"/>
        </a:spcBef>
        <a:spcAft>
          <a:spcPct val="0"/>
        </a:spcAft>
        <a:defRPr sz="3600">
          <a:solidFill>
            <a:schemeClr val="bg1"/>
          </a:solidFill>
          <a:latin typeface="Times" pitchFamily="-106" charset="0"/>
          <a:ea typeface="ＭＳ Ｐゴシック" pitchFamily="-107" charset="-128"/>
          <a:cs typeface="ＭＳ Ｐゴシック" pitchFamily="-107" charset="-128"/>
        </a:defRPr>
      </a:lvl3pPr>
      <a:lvl4pPr algn="l" rtl="0" eaLnBrk="1" fontAlgn="base" hangingPunct="1">
        <a:spcBef>
          <a:spcPct val="0"/>
        </a:spcBef>
        <a:spcAft>
          <a:spcPct val="0"/>
        </a:spcAft>
        <a:defRPr sz="3600">
          <a:solidFill>
            <a:schemeClr val="bg1"/>
          </a:solidFill>
          <a:latin typeface="Times" pitchFamily="-106" charset="0"/>
          <a:ea typeface="ＭＳ Ｐゴシック" pitchFamily="-107" charset="-128"/>
          <a:cs typeface="ＭＳ Ｐゴシック" pitchFamily="-107" charset="-128"/>
        </a:defRPr>
      </a:lvl4pPr>
      <a:lvl5pPr algn="l" rtl="0" eaLnBrk="1" fontAlgn="base" hangingPunct="1">
        <a:spcBef>
          <a:spcPct val="0"/>
        </a:spcBef>
        <a:spcAft>
          <a:spcPct val="0"/>
        </a:spcAft>
        <a:defRPr sz="3600">
          <a:solidFill>
            <a:schemeClr val="bg1"/>
          </a:solidFill>
          <a:latin typeface="Times" pitchFamily="-106" charset="0"/>
          <a:ea typeface="ＭＳ Ｐゴシック" pitchFamily="-107" charset="-128"/>
          <a:cs typeface="ＭＳ Ｐゴシック" pitchFamily="-107" charset="-128"/>
        </a:defRPr>
      </a:lvl5pPr>
      <a:lvl6pPr marL="457200" algn="l" rtl="0" eaLnBrk="1" fontAlgn="base" hangingPunct="1">
        <a:spcBef>
          <a:spcPct val="0"/>
        </a:spcBef>
        <a:spcAft>
          <a:spcPct val="0"/>
        </a:spcAft>
        <a:defRPr sz="3600">
          <a:solidFill>
            <a:schemeClr val="bg1"/>
          </a:solidFill>
          <a:latin typeface="Times" pitchFamily="-106" charset="0"/>
        </a:defRPr>
      </a:lvl6pPr>
      <a:lvl7pPr marL="914400" algn="l" rtl="0" eaLnBrk="1" fontAlgn="base" hangingPunct="1">
        <a:spcBef>
          <a:spcPct val="0"/>
        </a:spcBef>
        <a:spcAft>
          <a:spcPct val="0"/>
        </a:spcAft>
        <a:defRPr sz="3600">
          <a:solidFill>
            <a:schemeClr val="bg1"/>
          </a:solidFill>
          <a:latin typeface="Times" pitchFamily="-106" charset="0"/>
        </a:defRPr>
      </a:lvl7pPr>
      <a:lvl8pPr marL="1371600" algn="l" rtl="0" eaLnBrk="1" fontAlgn="base" hangingPunct="1">
        <a:spcBef>
          <a:spcPct val="0"/>
        </a:spcBef>
        <a:spcAft>
          <a:spcPct val="0"/>
        </a:spcAft>
        <a:defRPr sz="3600">
          <a:solidFill>
            <a:schemeClr val="bg1"/>
          </a:solidFill>
          <a:latin typeface="Times" pitchFamily="-106" charset="0"/>
        </a:defRPr>
      </a:lvl8pPr>
      <a:lvl9pPr marL="1828800" algn="l" rtl="0" eaLnBrk="1" fontAlgn="base" hangingPunct="1">
        <a:spcBef>
          <a:spcPct val="0"/>
        </a:spcBef>
        <a:spcAft>
          <a:spcPct val="0"/>
        </a:spcAft>
        <a:defRPr sz="3600">
          <a:solidFill>
            <a:schemeClr val="bg1"/>
          </a:solidFill>
          <a:latin typeface="Times" pitchFamily="-106"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703B6C50-A17C-4DD5-BA0D-A8E318752D57}" type="slidenum">
              <a:rPr lang="en-US">
                <a:solidFill>
                  <a:srgbClr val="000000"/>
                </a:solidFill>
              </a:rPr>
              <a:pPr fontAlgn="base">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2409568398"/>
      </p:ext>
    </p:extLst>
  </p:cSld>
  <p:clrMap bg1="lt1" tx1="dk1" bg2="lt2" tx2="dk2" accent1="accent1" accent2="accent2" accent3="accent3" accent4="accent4" accent5="accent5" accent6="accent6" hlink="hlink" folHlink="folHlink"/>
  <p:sldLayoutIdLst>
    <p:sldLayoutId id="214748367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EA03E7-B850-494B-8006-BABD7595B2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EDB4B8-8FB1-4910-A74A-EC6377DE55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89B1E-2CF2-4D96-ACE0-E5F721077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DCEE95-F035-4C3E-BAC8-EA558D180E89}" type="datetimeFigureOut">
              <a:rPr lang="en-US" smtClean="0"/>
              <a:t>7/29/2020</a:t>
            </a:fld>
            <a:endParaRPr lang="en-US" dirty="0"/>
          </a:p>
        </p:txBody>
      </p:sp>
      <p:sp>
        <p:nvSpPr>
          <p:cNvPr id="5" name="Footer Placeholder 4">
            <a:extLst>
              <a:ext uri="{FF2B5EF4-FFF2-40B4-BE49-F238E27FC236}">
                <a16:creationId xmlns:a16="http://schemas.microsoft.com/office/drawing/2014/main" id="{EA1ECA72-69A7-4A09-926F-D5B741C01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786F04E-74EC-4B47-9EB6-8C76FB872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BEE7E-DB3E-48B4-A344-6143868823D1}" type="slidenum">
              <a:rPr lang="en-US" smtClean="0"/>
              <a:t>‹#›</a:t>
            </a:fld>
            <a:endParaRPr lang="en-US" dirty="0"/>
          </a:p>
        </p:txBody>
      </p:sp>
    </p:spTree>
    <p:extLst>
      <p:ext uri="{BB962C8B-B14F-4D97-AF65-F5344CB8AC3E}">
        <p14:creationId xmlns:p14="http://schemas.microsoft.com/office/powerpoint/2010/main" val="2096360762"/>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bbish.com/diet-schmiet/the-scales-of-judgement/" TargetMode="External"/><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hyperlink" Target="http://ipkitten.blogspot.com/2011/11/unified-patent-court-requires-more.html" TargetMode="External"/><Relationship Id="rId4" Type="http://schemas.openxmlformats.org/officeDocument/2006/relationships/image" Target="../media/image4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hyperlink" Target="https://simpsonswiki.com/wiki/Horatio_McCallister" TargetMode="External"/><Relationship Id="rId5" Type="http://schemas.openxmlformats.org/officeDocument/2006/relationships/image" Target="../media/image50.png"/><Relationship Id="rId4" Type="http://schemas.openxmlformats.org/officeDocument/2006/relationships/hyperlink" Target="https://pixabay.com/en/pirates-sailing-ship-frigate-ship-587988/"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 Id="rId4" Type="http://schemas.openxmlformats.org/officeDocument/2006/relationships/hyperlink" Target="http://ctms.engin.umich.edu/CTMS/index.php?example=CruiseControl&amp;section=SimulinkModeling"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hXG_zvpaZF4"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hyperlink" Target="https://www.youtube.com/watch?v=joTvtoMAc-A"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zure.microsoft.com/en-us/services/machine-learning-service/"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R0vC31OXt-g"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90F92-02F2-43D7-9E9A-65D265A13714}"/>
              </a:ext>
            </a:extLst>
          </p:cNvPr>
          <p:cNvSpPr txBox="1"/>
          <p:nvPr/>
        </p:nvSpPr>
        <p:spPr>
          <a:xfrm>
            <a:off x="284309" y="1502777"/>
            <a:ext cx="2302751" cy="1477328"/>
          </a:xfrm>
          <a:prstGeom prst="rect">
            <a:avLst/>
          </a:prstGeom>
          <a:noFill/>
        </p:spPr>
        <p:txBody>
          <a:bodyPr wrap="square" rtlCol="0">
            <a:spAutoFit/>
          </a:bodyPr>
          <a:lstStyle/>
          <a:p>
            <a:r>
              <a:rPr lang="en-US" dirty="0">
                <a:solidFill>
                  <a:srgbClr val="FF0000"/>
                </a:solidFill>
              </a:rPr>
              <a:t>Note: All Assignments and Deliverables are Due by Monday, August 3rd at 12:00 noon. </a:t>
            </a:r>
          </a:p>
        </p:txBody>
      </p:sp>
      <p:pic>
        <p:nvPicPr>
          <p:cNvPr id="5" name="Picture 4">
            <a:extLst>
              <a:ext uri="{FF2B5EF4-FFF2-40B4-BE49-F238E27FC236}">
                <a16:creationId xmlns:a16="http://schemas.microsoft.com/office/drawing/2014/main" id="{A4F4D896-CC1F-430E-BCC7-734DAE0A62BC}"/>
              </a:ext>
            </a:extLst>
          </p:cNvPr>
          <p:cNvPicPr>
            <a:picLocks noChangeAspect="1"/>
          </p:cNvPicPr>
          <p:nvPr/>
        </p:nvPicPr>
        <p:blipFill>
          <a:blip r:embed="rId2"/>
          <a:stretch>
            <a:fillRect/>
          </a:stretch>
        </p:blipFill>
        <p:spPr>
          <a:xfrm>
            <a:off x="2587060" y="330917"/>
            <a:ext cx="7872200" cy="5873238"/>
          </a:xfrm>
          <a:prstGeom prst="rect">
            <a:avLst/>
          </a:prstGeom>
        </p:spPr>
      </p:pic>
    </p:spTree>
    <p:extLst>
      <p:ext uri="{BB962C8B-B14F-4D97-AF65-F5344CB8AC3E}">
        <p14:creationId xmlns:p14="http://schemas.microsoft.com/office/powerpoint/2010/main" val="44061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6334E-2C3E-4BDC-84BE-24C5935584A3}"/>
              </a:ext>
            </a:extLst>
          </p:cNvPr>
          <p:cNvPicPr>
            <a:picLocks noChangeAspect="1"/>
          </p:cNvPicPr>
          <p:nvPr/>
        </p:nvPicPr>
        <p:blipFill>
          <a:blip r:embed="rId2"/>
          <a:stretch>
            <a:fillRect/>
          </a:stretch>
        </p:blipFill>
        <p:spPr>
          <a:xfrm>
            <a:off x="142875" y="114300"/>
            <a:ext cx="12049125" cy="5886450"/>
          </a:xfrm>
          <a:prstGeom prst="rect">
            <a:avLst/>
          </a:prstGeom>
        </p:spPr>
      </p:pic>
      <p:pic>
        <p:nvPicPr>
          <p:cNvPr id="5" name="Picture 4">
            <a:extLst>
              <a:ext uri="{FF2B5EF4-FFF2-40B4-BE49-F238E27FC236}">
                <a16:creationId xmlns:a16="http://schemas.microsoft.com/office/drawing/2014/main" id="{335512CD-123A-4C85-9100-0007D95022C6}"/>
              </a:ext>
            </a:extLst>
          </p:cNvPr>
          <p:cNvPicPr>
            <a:picLocks noChangeAspect="1"/>
          </p:cNvPicPr>
          <p:nvPr/>
        </p:nvPicPr>
        <p:blipFill>
          <a:blip r:embed="rId3"/>
          <a:stretch>
            <a:fillRect/>
          </a:stretch>
        </p:blipFill>
        <p:spPr>
          <a:xfrm>
            <a:off x="3057524" y="4806464"/>
            <a:ext cx="7629525" cy="1937236"/>
          </a:xfrm>
          <a:prstGeom prst="rect">
            <a:avLst/>
          </a:prstGeom>
        </p:spPr>
      </p:pic>
      <p:sp>
        <p:nvSpPr>
          <p:cNvPr id="6" name="TextBox 5">
            <a:extLst>
              <a:ext uri="{FF2B5EF4-FFF2-40B4-BE49-F238E27FC236}">
                <a16:creationId xmlns:a16="http://schemas.microsoft.com/office/drawing/2014/main" id="{9E4961EA-9CDC-4FA3-B7C1-F59F5CD81333}"/>
              </a:ext>
            </a:extLst>
          </p:cNvPr>
          <p:cNvSpPr txBox="1"/>
          <p:nvPr/>
        </p:nvSpPr>
        <p:spPr>
          <a:xfrm>
            <a:off x="2246811" y="487918"/>
            <a:ext cx="6827520" cy="369332"/>
          </a:xfrm>
          <a:prstGeom prst="rect">
            <a:avLst/>
          </a:prstGeom>
          <a:noFill/>
        </p:spPr>
        <p:txBody>
          <a:bodyPr wrap="square" rtlCol="0">
            <a:spAutoFit/>
          </a:bodyPr>
          <a:lstStyle/>
          <a:p>
            <a:r>
              <a:rPr lang="en-US" dirty="0">
                <a:solidFill>
                  <a:srgbClr val="FF0000"/>
                </a:solidFill>
              </a:rPr>
              <a:t>This Sample Plan Has Been Added to Your Program Folder in PRIMMS</a:t>
            </a:r>
          </a:p>
        </p:txBody>
      </p:sp>
    </p:spTree>
    <p:extLst>
      <p:ext uri="{BB962C8B-B14F-4D97-AF65-F5344CB8AC3E}">
        <p14:creationId xmlns:p14="http://schemas.microsoft.com/office/powerpoint/2010/main" val="415188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712A-8EF5-4683-AFB8-6D0A50E8CE1B}"/>
              </a:ext>
            </a:extLst>
          </p:cNvPr>
          <p:cNvPicPr>
            <a:picLocks noChangeAspect="1"/>
          </p:cNvPicPr>
          <p:nvPr/>
        </p:nvPicPr>
        <p:blipFill>
          <a:blip r:embed="rId2"/>
          <a:stretch>
            <a:fillRect/>
          </a:stretch>
        </p:blipFill>
        <p:spPr>
          <a:xfrm>
            <a:off x="776287" y="176212"/>
            <a:ext cx="11077575" cy="6505575"/>
          </a:xfrm>
          <a:prstGeom prst="rect">
            <a:avLst/>
          </a:prstGeom>
        </p:spPr>
      </p:pic>
      <p:sp>
        <p:nvSpPr>
          <p:cNvPr id="4" name="TextBox 3">
            <a:extLst>
              <a:ext uri="{FF2B5EF4-FFF2-40B4-BE49-F238E27FC236}">
                <a16:creationId xmlns:a16="http://schemas.microsoft.com/office/drawing/2014/main" id="{EBE257BC-47F4-4D10-ADD6-D5F061FA4485}"/>
              </a:ext>
            </a:extLst>
          </p:cNvPr>
          <p:cNvSpPr txBox="1"/>
          <p:nvPr/>
        </p:nvSpPr>
        <p:spPr>
          <a:xfrm>
            <a:off x="3605213" y="381000"/>
            <a:ext cx="7810500" cy="369332"/>
          </a:xfrm>
          <a:prstGeom prst="rect">
            <a:avLst/>
          </a:prstGeom>
          <a:noFill/>
        </p:spPr>
        <p:txBody>
          <a:bodyPr wrap="square" rtlCol="0">
            <a:spAutoFit/>
          </a:bodyPr>
          <a:lstStyle/>
          <a:p>
            <a:r>
              <a:rPr lang="en-US" dirty="0">
                <a:solidFill>
                  <a:srgbClr val="FF0000"/>
                </a:solidFill>
              </a:rPr>
              <a:t>Death Avoidance Criteria To Move From Full Lockdown to Controlled Reopening</a:t>
            </a:r>
          </a:p>
        </p:txBody>
      </p:sp>
    </p:spTree>
    <p:extLst>
      <p:ext uri="{BB962C8B-B14F-4D97-AF65-F5344CB8AC3E}">
        <p14:creationId xmlns:p14="http://schemas.microsoft.com/office/powerpoint/2010/main" val="363040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58B61-3D0B-4268-B1DC-78374917FF0D}"/>
              </a:ext>
            </a:extLst>
          </p:cNvPr>
          <p:cNvPicPr>
            <a:picLocks noChangeAspect="1"/>
          </p:cNvPicPr>
          <p:nvPr/>
        </p:nvPicPr>
        <p:blipFill>
          <a:blip r:embed="rId2"/>
          <a:stretch>
            <a:fillRect/>
          </a:stretch>
        </p:blipFill>
        <p:spPr>
          <a:xfrm>
            <a:off x="328612" y="138112"/>
            <a:ext cx="11534775" cy="6581775"/>
          </a:xfrm>
          <a:prstGeom prst="rect">
            <a:avLst/>
          </a:prstGeom>
        </p:spPr>
      </p:pic>
      <p:sp>
        <p:nvSpPr>
          <p:cNvPr id="2" name="TextBox 1">
            <a:extLst>
              <a:ext uri="{FF2B5EF4-FFF2-40B4-BE49-F238E27FC236}">
                <a16:creationId xmlns:a16="http://schemas.microsoft.com/office/drawing/2014/main" id="{810C7F96-11ED-4B61-9C1F-AF4E09AA8095}"/>
              </a:ext>
            </a:extLst>
          </p:cNvPr>
          <p:cNvSpPr txBox="1"/>
          <p:nvPr/>
        </p:nvSpPr>
        <p:spPr>
          <a:xfrm>
            <a:off x="3596505" y="206829"/>
            <a:ext cx="7810500" cy="369332"/>
          </a:xfrm>
          <a:prstGeom prst="rect">
            <a:avLst/>
          </a:prstGeom>
          <a:noFill/>
        </p:spPr>
        <p:txBody>
          <a:bodyPr wrap="square" rtlCol="0">
            <a:spAutoFit/>
          </a:bodyPr>
          <a:lstStyle/>
          <a:p>
            <a:r>
              <a:rPr lang="en-US" dirty="0">
                <a:solidFill>
                  <a:srgbClr val="FF0000"/>
                </a:solidFill>
              </a:rPr>
              <a:t>Death Avoidance Criteria To Move From Full Lockdown to Controlled Reopening</a:t>
            </a:r>
          </a:p>
        </p:txBody>
      </p:sp>
    </p:spTree>
    <p:extLst>
      <p:ext uri="{BB962C8B-B14F-4D97-AF65-F5344CB8AC3E}">
        <p14:creationId xmlns:p14="http://schemas.microsoft.com/office/powerpoint/2010/main" val="3962135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049DAE-C9E5-4B0D-BC26-39C03AB4927B}"/>
              </a:ext>
            </a:extLst>
          </p:cNvPr>
          <p:cNvSpPr txBox="1"/>
          <p:nvPr/>
        </p:nvSpPr>
        <p:spPr>
          <a:xfrm>
            <a:off x="3288890" y="117987"/>
            <a:ext cx="5614220" cy="1384995"/>
          </a:xfrm>
          <a:prstGeom prst="rect">
            <a:avLst/>
          </a:prstGeom>
          <a:noFill/>
        </p:spPr>
        <p:txBody>
          <a:bodyPr wrap="square" rtlCol="0">
            <a:spAutoFit/>
          </a:bodyPr>
          <a:lstStyle/>
          <a:p>
            <a:pPr algn="ctr"/>
            <a:r>
              <a:rPr lang="en-US" sz="2800" dirty="0"/>
              <a:t>Analytics Are Essential But Are Just Part of the Decision-Making Process </a:t>
            </a:r>
          </a:p>
        </p:txBody>
      </p:sp>
      <p:pic>
        <p:nvPicPr>
          <p:cNvPr id="4" name="Picture 3">
            <a:extLst>
              <a:ext uri="{FF2B5EF4-FFF2-40B4-BE49-F238E27FC236}">
                <a16:creationId xmlns:a16="http://schemas.microsoft.com/office/drawing/2014/main" id="{993B3BDC-7697-4190-888E-C799062F7D1D}"/>
              </a:ext>
            </a:extLst>
          </p:cNvPr>
          <p:cNvPicPr>
            <a:picLocks noChangeAspect="1"/>
          </p:cNvPicPr>
          <p:nvPr/>
        </p:nvPicPr>
        <p:blipFill>
          <a:blip r:embed="rId2"/>
          <a:stretch>
            <a:fillRect/>
          </a:stretch>
        </p:blipFill>
        <p:spPr>
          <a:xfrm>
            <a:off x="641448" y="1611137"/>
            <a:ext cx="4754110" cy="4824716"/>
          </a:xfrm>
          <a:prstGeom prst="rect">
            <a:avLst/>
          </a:prstGeom>
        </p:spPr>
      </p:pic>
      <p:sp>
        <p:nvSpPr>
          <p:cNvPr id="5" name="TextBox 4">
            <a:extLst>
              <a:ext uri="{FF2B5EF4-FFF2-40B4-BE49-F238E27FC236}">
                <a16:creationId xmlns:a16="http://schemas.microsoft.com/office/drawing/2014/main" id="{3EE015CC-B81B-4373-8EA0-F019B0405259}"/>
              </a:ext>
            </a:extLst>
          </p:cNvPr>
          <p:cNvSpPr txBox="1"/>
          <p:nvPr/>
        </p:nvSpPr>
        <p:spPr>
          <a:xfrm>
            <a:off x="6577782" y="1611137"/>
            <a:ext cx="5319251"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t>We Have Inserted Economics as a Consideration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Validation of Crisis (Tripwire)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u="sng" dirty="0"/>
              <a:t>Important Factors</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Nursing Homes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Higher Density Urban Areas with all its attendant attributes (air pollution, overcrowding , etc)</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Areas historically hard hit by Flu</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Demographics (the old die, but the young get)</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Prior Mental and Physical Health</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Climate/Geography (Further north, cooler, fresher air = safer)</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Travel From Other States</a:t>
            </a:r>
          </a:p>
        </p:txBody>
      </p:sp>
      <p:sp>
        <p:nvSpPr>
          <p:cNvPr id="6" name="Arrow: Right 5">
            <a:extLst>
              <a:ext uri="{FF2B5EF4-FFF2-40B4-BE49-F238E27FC236}">
                <a16:creationId xmlns:a16="http://schemas.microsoft.com/office/drawing/2014/main" id="{3E73F7D0-7CE8-46B8-9B2C-0B049A0C1467}"/>
              </a:ext>
            </a:extLst>
          </p:cNvPr>
          <p:cNvSpPr/>
          <p:nvPr/>
        </p:nvSpPr>
        <p:spPr bwMode="auto">
          <a:xfrm>
            <a:off x="5525729" y="3500284"/>
            <a:ext cx="786581" cy="383458"/>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106" charset="0"/>
            </a:endParaRPr>
          </a:p>
        </p:txBody>
      </p:sp>
    </p:spTree>
    <p:extLst>
      <p:ext uri="{BB962C8B-B14F-4D97-AF65-F5344CB8AC3E}">
        <p14:creationId xmlns:p14="http://schemas.microsoft.com/office/powerpoint/2010/main" val="3532476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01140" y="0"/>
            <a:ext cx="9166860" cy="6840940"/>
          </a:xfrm>
          <a:prstGeom prst="rect">
            <a:avLst/>
          </a:prstGeom>
        </p:spPr>
      </p:pic>
      <p:sp>
        <p:nvSpPr>
          <p:cNvPr id="20482" name="TextBox 1"/>
          <p:cNvSpPr txBox="1">
            <a:spLocks noChangeArrowheads="1"/>
          </p:cNvSpPr>
          <p:nvPr/>
        </p:nvSpPr>
        <p:spPr bwMode="auto">
          <a:xfrm>
            <a:off x="1771029" y="228601"/>
            <a:ext cx="7924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200" dirty="0"/>
              <a:t>Janis and Mann’s Criteria for </a:t>
            </a:r>
            <a:r>
              <a:rPr lang="en-US" altLang="en-US" sz="3200" u="sng" dirty="0"/>
              <a:t>Ideal</a:t>
            </a:r>
            <a:r>
              <a:rPr lang="en-US" altLang="en-US" sz="3200" dirty="0"/>
              <a:t> Decision Making for Important Decisions </a:t>
            </a:r>
          </a:p>
        </p:txBody>
      </p:sp>
      <p:graphicFrame>
        <p:nvGraphicFramePr>
          <p:cNvPr id="7" name="Diagram 6"/>
          <p:cNvGraphicFramePr/>
          <p:nvPr/>
        </p:nvGraphicFramePr>
        <p:xfrm>
          <a:off x="2504298" y="1921830"/>
          <a:ext cx="7162800" cy="48311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125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01140" y="0"/>
            <a:ext cx="9166860" cy="6840940"/>
          </a:xfrm>
          <a:prstGeom prst="rect">
            <a:avLst/>
          </a:prstGeom>
        </p:spPr>
      </p:pic>
      <p:sp>
        <p:nvSpPr>
          <p:cNvPr id="19458" name="TextBox 1"/>
          <p:cNvSpPr txBox="1">
            <a:spLocks noChangeArrowheads="1"/>
          </p:cNvSpPr>
          <p:nvPr/>
        </p:nvSpPr>
        <p:spPr bwMode="auto">
          <a:xfrm>
            <a:off x="2057400" y="433740"/>
            <a:ext cx="7086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dirty="0"/>
              <a:t>Psychologists Janis and Mann’s Criteria for Vigilant Decision Making for Important Decisions </a:t>
            </a:r>
          </a:p>
        </p:txBody>
      </p:sp>
      <p:pic>
        <p:nvPicPr>
          <p:cNvPr id="1945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4814" y="2057400"/>
            <a:ext cx="322897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16113"/>
            <a:ext cx="251460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83794" y="1972379"/>
            <a:ext cx="4291013"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1"/>
          <p:cNvSpPr txBox="1">
            <a:spLocks noChangeArrowheads="1"/>
          </p:cNvSpPr>
          <p:nvPr/>
        </p:nvSpPr>
        <p:spPr bwMode="auto">
          <a:xfrm>
            <a:off x="1828800" y="5410201"/>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dirty="0"/>
              <a:t>They provide a very useful framework for project stakeholders to achieve both timeliness and quality.</a:t>
            </a:r>
          </a:p>
        </p:txBody>
      </p:sp>
    </p:spTree>
    <p:extLst>
      <p:ext uri="{BB962C8B-B14F-4D97-AF65-F5344CB8AC3E}">
        <p14:creationId xmlns:p14="http://schemas.microsoft.com/office/powerpoint/2010/main" val="22663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45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01139" y="0"/>
            <a:ext cx="9166860" cy="6840940"/>
          </a:xfrm>
          <a:prstGeom prst="rect">
            <a:avLst/>
          </a:prstGeom>
        </p:spPr>
      </p:pic>
      <p:sp>
        <p:nvSpPr>
          <p:cNvPr id="11267" name="TextBox 2"/>
          <p:cNvSpPr txBox="1">
            <a:spLocks noChangeArrowheads="1"/>
          </p:cNvSpPr>
          <p:nvPr/>
        </p:nvSpPr>
        <p:spPr bwMode="auto">
          <a:xfrm>
            <a:off x="1870254" y="4820426"/>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2000" dirty="0"/>
          </a:p>
          <a:p>
            <a:pPr>
              <a:spcBef>
                <a:spcPct val="0"/>
              </a:spcBef>
              <a:buFontTx/>
              <a:buNone/>
            </a:pPr>
            <a:r>
              <a:rPr lang="en-US" altLang="en-US" sz="2000" dirty="0"/>
              <a:t>Beset with uncertainties, the decision maker is reluctant to make an irrevocable choice and can follow a failing course of action.</a:t>
            </a:r>
          </a:p>
        </p:txBody>
      </p:sp>
      <p:sp>
        <p:nvSpPr>
          <p:cNvPr id="4" name="TextBox 3"/>
          <p:cNvSpPr txBox="1">
            <a:spLocks noChangeArrowheads="1"/>
          </p:cNvSpPr>
          <p:nvPr/>
        </p:nvSpPr>
        <p:spPr bwMode="auto">
          <a:xfrm>
            <a:off x="1870254" y="3290402"/>
            <a:ext cx="82677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t>The difficulties of reversing the decision contribute to the intensity of the decisional conflict. </a:t>
            </a:r>
          </a:p>
          <a:p>
            <a:pPr>
              <a:spcBef>
                <a:spcPct val="0"/>
              </a:spcBef>
              <a:buFontTx/>
              <a:buNone/>
            </a:pPr>
            <a:endParaRPr lang="en-US" altLang="en-US" sz="2000" dirty="0"/>
          </a:p>
        </p:txBody>
      </p:sp>
      <p:sp>
        <p:nvSpPr>
          <p:cNvPr id="6" name="TextBox 5"/>
          <p:cNvSpPr txBox="1">
            <a:spLocks noChangeArrowheads="1"/>
          </p:cNvSpPr>
          <p:nvPr/>
        </p:nvSpPr>
        <p:spPr bwMode="auto">
          <a:xfrm>
            <a:off x="1870254" y="4132464"/>
            <a:ext cx="8880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t>Such conflicts become acute as the decision maker becomes aware of the risk of suffering serious losses from whatever course of action he/she selects.</a:t>
            </a:r>
          </a:p>
          <a:p>
            <a:pPr>
              <a:spcBef>
                <a:spcPct val="0"/>
              </a:spcBef>
              <a:buFontTx/>
              <a:buNone/>
            </a:pPr>
            <a:endParaRPr lang="en-US" altLang="en-US" sz="2000" dirty="0"/>
          </a:p>
        </p:txBody>
      </p:sp>
      <p:sp>
        <p:nvSpPr>
          <p:cNvPr id="2" name="Rectangle 1">
            <a:extLst>
              <a:ext uri="{FF2B5EF4-FFF2-40B4-BE49-F238E27FC236}">
                <a16:creationId xmlns:a16="http://schemas.microsoft.com/office/drawing/2014/main" id="{63284403-F6C7-4200-85F6-2E99559FE318}"/>
              </a:ext>
            </a:extLst>
          </p:cNvPr>
          <p:cNvSpPr/>
          <p:nvPr/>
        </p:nvSpPr>
        <p:spPr>
          <a:xfrm>
            <a:off x="7334865" y="5830529"/>
            <a:ext cx="3166448" cy="1027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E41B4D33-612B-4109-9B48-0FD7B8006084}"/>
              </a:ext>
            </a:extLst>
          </p:cNvPr>
          <p:cNvSpPr/>
          <p:nvPr/>
        </p:nvSpPr>
        <p:spPr>
          <a:xfrm>
            <a:off x="1524000" y="17060"/>
            <a:ext cx="9144000" cy="1902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extBox 1"/>
          <p:cNvSpPr txBox="1">
            <a:spLocks noChangeArrowheads="1"/>
          </p:cNvSpPr>
          <p:nvPr/>
        </p:nvSpPr>
        <p:spPr bwMode="auto">
          <a:xfrm>
            <a:off x="2462980" y="484579"/>
            <a:ext cx="6934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dirty="0"/>
              <a:t>….Important Decisions Generate “Decisional Conflict”</a:t>
            </a:r>
          </a:p>
        </p:txBody>
      </p:sp>
      <p:sp>
        <p:nvSpPr>
          <p:cNvPr id="5" name="TextBox 4"/>
          <p:cNvSpPr txBox="1">
            <a:spLocks noChangeArrowheads="1"/>
          </p:cNvSpPr>
          <p:nvPr/>
        </p:nvSpPr>
        <p:spPr bwMode="auto">
          <a:xfrm>
            <a:off x="1932399" y="2264855"/>
            <a:ext cx="86137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t>The most prominent symptoms of such conflicts are hesitation, vacillation, feelings of uncertainty and signs of acute emotional stress whenever the decision comes within the focus of attention. </a:t>
            </a:r>
          </a:p>
          <a:p>
            <a:pPr>
              <a:spcBef>
                <a:spcPct val="0"/>
              </a:spcBef>
              <a:buFontTx/>
              <a:buNone/>
            </a:pPr>
            <a:endParaRPr lang="en-US" altLang="en-US" sz="2000" dirty="0"/>
          </a:p>
        </p:txBody>
      </p:sp>
      <p:sp>
        <p:nvSpPr>
          <p:cNvPr id="3" name="TextBox 2"/>
          <p:cNvSpPr txBox="1">
            <a:spLocks noChangeArrowheads="1"/>
          </p:cNvSpPr>
          <p:nvPr/>
        </p:nvSpPr>
        <p:spPr bwMode="auto">
          <a:xfrm>
            <a:off x="1935574" y="1556211"/>
            <a:ext cx="8610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t>“Decisional conflicts” refer to the simultaneous opposing tendencies within the individual to accept and reject a given course of action. </a:t>
            </a:r>
          </a:p>
          <a:p>
            <a:pPr>
              <a:spcBef>
                <a:spcPct val="0"/>
              </a:spcBef>
              <a:buFontTx/>
              <a:buNone/>
            </a:pPr>
            <a:endParaRPr lang="en-US" altLang="en-US" sz="2000" dirty="0"/>
          </a:p>
        </p:txBody>
      </p:sp>
      <p:sp>
        <p:nvSpPr>
          <p:cNvPr id="9" name="TextBox 2"/>
          <p:cNvSpPr txBox="1">
            <a:spLocks noChangeArrowheads="1"/>
          </p:cNvSpPr>
          <p:nvPr/>
        </p:nvSpPr>
        <p:spPr bwMode="auto">
          <a:xfrm>
            <a:off x="1891480" y="5761413"/>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2000" dirty="0"/>
          </a:p>
          <a:p>
            <a:pPr>
              <a:spcBef>
                <a:spcPct val="0"/>
              </a:spcBef>
              <a:buFontTx/>
              <a:buNone/>
            </a:pPr>
            <a:r>
              <a:rPr lang="en-US" altLang="en-US" sz="2000" dirty="0"/>
              <a:t> Janis and Mann build a strong case for the role of a decision coach….a very suitable role for the data scientist.</a:t>
            </a:r>
          </a:p>
        </p:txBody>
      </p:sp>
    </p:spTree>
    <p:extLst>
      <p:ext uri="{BB962C8B-B14F-4D97-AF65-F5344CB8AC3E}">
        <p14:creationId xmlns:p14="http://schemas.microsoft.com/office/powerpoint/2010/main" val="2523080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2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26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7" grpId="1"/>
      <p:bldP spid="4" grpId="0"/>
      <p:bldP spid="4" grpId="1"/>
      <p:bldP spid="6" grpId="0"/>
      <p:bldP spid="6" grpId="1"/>
      <p:bldP spid="5" grpId="0"/>
      <p:bldP spid="5" grpId="1"/>
      <p:bldP spid="3" grpId="0"/>
      <p:bldP spid="3" grpId="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ChangeArrowheads="1"/>
          </p:cNvSpPr>
          <p:nvPr/>
        </p:nvSpPr>
        <p:spPr bwMode="auto">
          <a:xfrm>
            <a:off x="1752600" y="838200"/>
            <a:ext cx="1295400" cy="533400"/>
          </a:xfrm>
          <a:prstGeom prst="flowChartAlternate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2" name="Text Box 3"/>
          <p:cNvSpPr txBox="1">
            <a:spLocks noChangeArrowheads="1"/>
          </p:cNvSpPr>
          <p:nvPr/>
        </p:nvSpPr>
        <p:spPr bwMode="auto">
          <a:xfrm>
            <a:off x="1790700" y="774701"/>
            <a:ext cx="1371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Start:           Challenging Negative Feedback or opportunity</a:t>
            </a:r>
          </a:p>
        </p:txBody>
      </p:sp>
      <p:sp>
        <p:nvSpPr>
          <p:cNvPr id="22533" name="AutoShape 4"/>
          <p:cNvSpPr>
            <a:spLocks noChangeArrowheads="1"/>
          </p:cNvSpPr>
          <p:nvPr/>
        </p:nvSpPr>
        <p:spPr bwMode="auto">
          <a:xfrm>
            <a:off x="4114800" y="3276600"/>
            <a:ext cx="1447800" cy="762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4" name="AutoShape 5"/>
          <p:cNvSpPr>
            <a:spLocks noChangeArrowheads="1"/>
          </p:cNvSpPr>
          <p:nvPr/>
        </p:nvSpPr>
        <p:spPr bwMode="auto">
          <a:xfrm>
            <a:off x="4114800" y="2286000"/>
            <a:ext cx="1447800" cy="762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5" name="AutoShape 6"/>
          <p:cNvSpPr>
            <a:spLocks noChangeArrowheads="1"/>
          </p:cNvSpPr>
          <p:nvPr/>
        </p:nvSpPr>
        <p:spPr bwMode="auto">
          <a:xfrm>
            <a:off x="4114800" y="1371600"/>
            <a:ext cx="1447800" cy="762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6" name="AutoShape 7"/>
          <p:cNvSpPr>
            <a:spLocks noChangeArrowheads="1"/>
          </p:cNvSpPr>
          <p:nvPr/>
        </p:nvSpPr>
        <p:spPr bwMode="auto">
          <a:xfrm>
            <a:off x="4114800" y="4343400"/>
            <a:ext cx="1447800" cy="762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7" name="AutoShape 8"/>
          <p:cNvSpPr>
            <a:spLocks noChangeArrowheads="1"/>
          </p:cNvSpPr>
          <p:nvPr/>
        </p:nvSpPr>
        <p:spPr bwMode="auto">
          <a:xfrm>
            <a:off x="7162800" y="1371600"/>
            <a:ext cx="1219200" cy="6096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8" name="AutoShape 9"/>
          <p:cNvSpPr>
            <a:spLocks noChangeArrowheads="1"/>
          </p:cNvSpPr>
          <p:nvPr/>
        </p:nvSpPr>
        <p:spPr bwMode="auto">
          <a:xfrm>
            <a:off x="7162800" y="2362200"/>
            <a:ext cx="1219200" cy="6096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39" name="AutoShape 10"/>
          <p:cNvSpPr>
            <a:spLocks noChangeArrowheads="1"/>
          </p:cNvSpPr>
          <p:nvPr/>
        </p:nvSpPr>
        <p:spPr bwMode="auto">
          <a:xfrm>
            <a:off x="7162800" y="3429000"/>
            <a:ext cx="1219200" cy="6096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40" name="AutoShape 11"/>
          <p:cNvSpPr>
            <a:spLocks noChangeArrowheads="1"/>
          </p:cNvSpPr>
          <p:nvPr/>
        </p:nvSpPr>
        <p:spPr bwMode="auto">
          <a:xfrm>
            <a:off x="7162800" y="4572000"/>
            <a:ext cx="1219200" cy="6096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41" name="AutoShape 12"/>
          <p:cNvSpPr>
            <a:spLocks noChangeArrowheads="1"/>
          </p:cNvSpPr>
          <p:nvPr/>
        </p:nvSpPr>
        <p:spPr bwMode="auto">
          <a:xfrm>
            <a:off x="7162800" y="5486400"/>
            <a:ext cx="1219200" cy="6096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42" name="AutoShape 13"/>
          <p:cNvSpPr>
            <a:spLocks noChangeArrowheads="1"/>
          </p:cNvSpPr>
          <p:nvPr/>
        </p:nvSpPr>
        <p:spPr bwMode="auto">
          <a:xfrm>
            <a:off x="9067800" y="5562600"/>
            <a:ext cx="1295400" cy="533400"/>
          </a:xfrm>
          <a:prstGeom prst="flowChartAlternate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43" name="Text Box 14"/>
          <p:cNvSpPr txBox="1">
            <a:spLocks noChangeArrowheads="1"/>
          </p:cNvSpPr>
          <p:nvPr/>
        </p:nvSpPr>
        <p:spPr bwMode="auto">
          <a:xfrm>
            <a:off x="1841500" y="88900"/>
            <a:ext cx="25019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600" u="sng"/>
              <a:t>Antecedent Conditions</a:t>
            </a:r>
          </a:p>
        </p:txBody>
      </p:sp>
      <p:sp>
        <p:nvSpPr>
          <p:cNvPr id="22544" name="Text Box 15"/>
          <p:cNvSpPr txBox="1">
            <a:spLocks noChangeArrowheads="1"/>
          </p:cNvSpPr>
          <p:nvPr/>
        </p:nvSpPr>
        <p:spPr bwMode="auto">
          <a:xfrm>
            <a:off x="4991100" y="88900"/>
            <a:ext cx="24384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600" u="sng"/>
              <a:t>Mediating Processes</a:t>
            </a:r>
          </a:p>
        </p:txBody>
      </p:sp>
      <p:sp>
        <p:nvSpPr>
          <p:cNvPr id="22545" name="Text Box 16"/>
          <p:cNvSpPr txBox="1">
            <a:spLocks noChangeArrowheads="1"/>
          </p:cNvSpPr>
          <p:nvPr/>
        </p:nvSpPr>
        <p:spPr bwMode="auto">
          <a:xfrm>
            <a:off x="8483600" y="88900"/>
            <a:ext cx="19812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600" u="sng"/>
              <a:t>Consequences</a:t>
            </a:r>
          </a:p>
        </p:txBody>
      </p:sp>
      <p:sp>
        <p:nvSpPr>
          <p:cNvPr id="22546" name="Freeform 17"/>
          <p:cNvSpPr>
            <a:spLocks/>
          </p:cNvSpPr>
          <p:nvPr/>
        </p:nvSpPr>
        <p:spPr bwMode="auto">
          <a:xfrm>
            <a:off x="3048000" y="1016000"/>
            <a:ext cx="1752600" cy="355600"/>
          </a:xfrm>
          <a:custGeom>
            <a:avLst/>
            <a:gdLst>
              <a:gd name="T0" fmla="*/ 0 w 1104"/>
              <a:gd name="T1" fmla="*/ 2147483646 h 224"/>
              <a:gd name="T2" fmla="*/ 2147483646 w 1104"/>
              <a:gd name="T3" fmla="*/ 2147483646 h 224"/>
              <a:gd name="T4" fmla="*/ 2147483646 w 1104"/>
              <a:gd name="T5" fmla="*/ 2147483646 h 224"/>
              <a:gd name="T6" fmla="*/ 0 60000 65536"/>
              <a:gd name="T7" fmla="*/ 0 60000 65536"/>
              <a:gd name="T8" fmla="*/ 0 60000 65536"/>
            </a:gdLst>
            <a:ahLst/>
            <a:cxnLst>
              <a:cxn ang="T6">
                <a:pos x="T0" y="T1"/>
              </a:cxn>
              <a:cxn ang="T7">
                <a:pos x="T2" y="T3"/>
              </a:cxn>
              <a:cxn ang="T8">
                <a:pos x="T4" y="T5"/>
              </a:cxn>
            </a:cxnLst>
            <a:rect l="0" t="0" r="r" b="b"/>
            <a:pathLst>
              <a:path w="1104" h="224">
                <a:moveTo>
                  <a:pt x="0" y="32"/>
                </a:moveTo>
                <a:cubicBezTo>
                  <a:pt x="196" y="16"/>
                  <a:pt x="392" y="0"/>
                  <a:pt x="576" y="32"/>
                </a:cubicBezTo>
                <a:cubicBezTo>
                  <a:pt x="760" y="64"/>
                  <a:pt x="1016" y="192"/>
                  <a:pt x="1104" y="22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47" name="Line 18"/>
          <p:cNvSpPr>
            <a:spLocks noChangeShapeType="1"/>
          </p:cNvSpPr>
          <p:nvPr/>
        </p:nvSpPr>
        <p:spPr bwMode="auto">
          <a:xfrm>
            <a:off x="4800600" y="2133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48" name="Line 19"/>
          <p:cNvSpPr>
            <a:spLocks noChangeShapeType="1"/>
          </p:cNvSpPr>
          <p:nvPr/>
        </p:nvSpPr>
        <p:spPr bwMode="auto">
          <a:xfrm>
            <a:off x="4800600" y="3048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49" name="Line 20"/>
          <p:cNvSpPr>
            <a:spLocks noChangeShapeType="1"/>
          </p:cNvSpPr>
          <p:nvPr/>
        </p:nvSpPr>
        <p:spPr bwMode="auto">
          <a:xfrm>
            <a:off x="4800600" y="4038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0" name="Line 21"/>
          <p:cNvSpPr>
            <a:spLocks noChangeShapeType="1"/>
          </p:cNvSpPr>
          <p:nvPr/>
        </p:nvSpPr>
        <p:spPr bwMode="auto">
          <a:xfrm>
            <a:off x="5562600" y="17526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1" name="Line 22"/>
          <p:cNvSpPr>
            <a:spLocks noChangeShapeType="1"/>
          </p:cNvSpPr>
          <p:nvPr/>
        </p:nvSpPr>
        <p:spPr bwMode="auto">
          <a:xfrm>
            <a:off x="5562600" y="26670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2" name="Line 23"/>
          <p:cNvSpPr>
            <a:spLocks noChangeShapeType="1"/>
          </p:cNvSpPr>
          <p:nvPr/>
        </p:nvSpPr>
        <p:spPr bwMode="auto">
          <a:xfrm>
            <a:off x="5562600" y="36576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3" name="Line 24"/>
          <p:cNvSpPr>
            <a:spLocks noChangeShapeType="1"/>
          </p:cNvSpPr>
          <p:nvPr/>
        </p:nvSpPr>
        <p:spPr bwMode="auto">
          <a:xfrm>
            <a:off x="5562600" y="47244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4" name="Freeform 25"/>
          <p:cNvSpPr>
            <a:spLocks/>
          </p:cNvSpPr>
          <p:nvPr/>
        </p:nvSpPr>
        <p:spPr bwMode="auto">
          <a:xfrm>
            <a:off x="4635500" y="5105400"/>
            <a:ext cx="2451100" cy="762000"/>
          </a:xfrm>
          <a:custGeom>
            <a:avLst/>
            <a:gdLst>
              <a:gd name="T0" fmla="*/ 2147483646 w 1592"/>
              <a:gd name="T1" fmla="*/ 0 h 576"/>
              <a:gd name="T2" fmla="*/ 2147483646 w 1592"/>
              <a:gd name="T3" fmla="*/ 2147483646 h 576"/>
              <a:gd name="T4" fmla="*/ 2147483646 w 1592"/>
              <a:gd name="T5" fmla="*/ 2147483646 h 576"/>
              <a:gd name="T6" fmla="*/ 0 60000 65536"/>
              <a:gd name="T7" fmla="*/ 0 60000 65536"/>
              <a:gd name="T8" fmla="*/ 0 60000 65536"/>
            </a:gdLst>
            <a:ahLst/>
            <a:cxnLst>
              <a:cxn ang="T6">
                <a:pos x="T0" y="T1"/>
              </a:cxn>
              <a:cxn ang="T7">
                <a:pos x="T2" y="T3"/>
              </a:cxn>
              <a:cxn ang="T8">
                <a:pos x="T4" y="T5"/>
              </a:cxn>
            </a:cxnLst>
            <a:rect l="0" t="0" r="r" b="b"/>
            <a:pathLst>
              <a:path w="1592" h="576">
                <a:moveTo>
                  <a:pt x="104" y="0"/>
                </a:moveTo>
                <a:cubicBezTo>
                  <a:pt x="52" y="144"/>
                  <a:pt x="0" y="288"/>
                  <a:pt x="248" y="384"/>
                </a:cubicBezTo>
                <a:cubicBezTo>
                  <a:pt x="496" y="480"/>
                  <a:pt x="1368" y="544"/>
                  <a:pt x="1592" y="57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55" name="Text Box 26"/>
          <p:cNvSpPr txBox="1">
            <a:spLocks noChangeArrowheads="1"/>
          </p:cNvSpPr>
          <p:nvPr/>
        </p:nvSpPr>
        <p:spPr bwMode="auto">
          <a:xfrm>
            <a:off x="4381500" y="1498600"/>
            <a:ext cx="1066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Are the risks serious if I don’t change?</a:t>
            </a:r>
          </a:p>
        </p:txBody>
      </p:sp>
      <p:sp>
        <p:nvSpPr>
          <p:cNvPr id="22556" name="Text Box 27"/>
          <p:cNvSpPr txBox="1">
            <a:spLocks noChangeArrowheads="1"/>
          </p:cNvSpPr>
          <p:nvPr/>
        </p:nvSpPr>
        <p:spPr bwMode="auto">
          <a:xfrm>
            <a:off x="4419600" y="2411413"/>
            <a:ext cx="1066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Are the risks serious if I do change?</a:t>
            </a:r>
          </a:p>
        </p:txBody>
      </p:sp>
      <p:sp>
        <p:nvSpPr>
          <p:cNvPr id="22557" name="Text Box 28"/>
          <p:cNvSpPr txBox="1">
            <a:spLocks noChangeArrowheads="1"/>
          </p:cNvSpPr>
          <p:nvPr/>
        </p:nvSpPr>
        <p:spPr bwMode="auto">
          <a:xfrm>
            <a:off x="4381500" y="3390900"/>
            <a:ext cx="1066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Is it realistic to hope to find a better solution?</a:t>
            </a:r>
          </a:p>
        </p:txBody>
      </p:sp>
      <p:sp>
        <p:nvSpPr>
          <p:cNvPr id="22558" name="Text Box 29"/>
          <p:cNvSpPr txBox="1">
            <a:spLocks noChangeArrowheads="1"/>
          </p:cNvSpPr>
          <p:nvPr/>
        </p:nvSpPr>
        <p:spPr bwMode="auto">
          <a:xfrm>
            <a:off x="4457700" y="4397376"/>
            <a:ext cx="10668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Is there sufficient time to search and deliberate?</a:t>
            </a:r>
          </a:p>
        </p:txBody>
      </p:sp>
      <p:sp>
        <p:nvSpPr>
          <p:cNvPr id="22559" name="Text Box 30"/>
          <p:cNvSpPr txBox="1">
            <a:spLocks noChangeArrowheads="1"/>
          </p:cNvSpPr>
          <p:nvPr/>
        </p:nvSpPr>
        <p:spPr bwMode="auto">
          <a:xfrm>
            <a:off x="3905250" y="1966914"/>
            <a:ext cx="685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Maybe or yes</a:t>
            </a:r>
          </a:p>
        </p:txBody>
      </p:sp>
      <p:sp>
        <p:nvSpPr>
          <p:cNvPr id="22560" name="Text Box 31"/>
          <p:cNvSpPr txBox="1">
            <a:spLocks noChangeArrowheads="1"/>
          </p:cNvSpPr>
          <p:nvPr/>
        </p:nvSpPr>
        <p:spPr bwMode="auto">
          <a:xfrm>
            <a:off x="3962400" y="2971800"/>
            <a:ext cx="685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Maybe or yes</a:t>
            </a:r>
          </a:p>
        </p:txBody>
      </p:sp>
      <p:sp>
        <p:nvSpPr>
          <p:cNvPr id="22561" name="Text Box 32"/>
          <p:cNvSpPr txBox="1">
            <a:spLocks noChangeArrowheads="1"/>
          </p:cNvSpPr>
          <p:nvPr/>
        </p:nvSpPr>
        <p:spPr bwMode="auto">
          <a:xfrm>
            <a:off x="3886200" y="3962400"/>
            <a:ext cx="685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Maybe or yes</a:t>
            </a:r>
          </a:p>
        </p:txBody>
      </p:sp>
      <p:sp>
        <p:nvSpPr>
          <p:cNvPr id="22562" name="Text Box 33"/>
          <p:cNvSpPr txBox="1">
            <a:spLocks noChangeArrowheads="1"/>
          </p:cNvSpPr>
          <p:nvPr/>
        </p:nvSpPr>
        <p:spPr bwMode="auto">
          <a:xfrm>
            <a:off x="4051300" y="5178425"/>
            <a:ext cx="685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Maybe or yes</a:t>
            </a:r>
          </a:p>
        </p:txBody>
      </p:sp>
      <p:sp>
        <p:nvSpPr>
          <p:cNvPr id="22563" name="Text Box 34"/>
          <p:cNvSpPr txBox="1">
            <a:spLocks noChangeArrowheads="1"/>
          </p:cNvSpPr>
          <p:nvPr/>
        </p:nvSpPr>
        <p:spPr bwMode="auto">
          <a:xfrm>
            <a:off x="5867400" y="1447800"/>
            <a:ext cx="685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No</a:t>
            </a:r>
          </a:p>
        </p:txBody>
      </p:sp>
      <p:sp>
        <p:nvSpPr>
          <p:cNvPr id="22564" name="Text Box 35"/>
          <p:cNvSpPr txBox="1">
            <a:spLocks noChangeArrowheads="1"/>
          </p:cNvSpPr>
          <p:nvPr/>
        </p:nvSpPr>
        <p:spPr bwMode="auto">
          <a:xfrm>
            <a:off x="5867400" y="2438400"/>
            <a:ext cx="685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No</a:t>
            </a:r>
          </a:p>
        </p:txBody>
      </p:sp>
      <p:sp>
        <p:nvSpPr>
          <p:cNvPr id="22565" name="Text Box 36"/>
          <p:cNvSpPr txBox="1">
            <a:spLocks noChangeArrowheads="1"/>
          </p:cNvSpPr>
          <p:nvPr/>
        </p:nvSpPr>
        <p:spPr bwMode="auto">
          <a:xfrm>
            <a:off x="5943600" y="3429000"/>
            <a:ext cx="685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No</a:t>
            </a:r>
          </a:p>
        </p:txBody>
      </p:sp>
      <p:sp>
        <p:nvSpPr>
          <p:cNvPr id="22566" name="Text Box 37"/>
          <p:cNvSpPr txBox="1">
            <a:spLocks noChangeArrowheads="1"/>
          </p:cNvSpPr>
          <p:nvPr/>
        </p:nvSpPr>
        <p:spPr bwMode="auto">
          <a:xfrm>
            <a:off x="5943600" y="4495800"/>
            <a:ext cx="685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No</a:t>
            </a:r>
          </a:p>
        </p:txBody>
      </p:sp>
      <p:sp>
        <p:nvSpPr>
          <p:cNvPr id="22567" name="AutoShape 38"/>
          <p:cNvSpPr>
            <a:spLocks noChangeArrowheads="1"/>
          </p:cNvSpPr>
          <p:nvPr/>
        </p:nvSpPr>
        <p:spPr bwMode="auto">
          <a:xfrm>
            <a:off x="9144000" y="3429000"/>
            <a:ext cx="1295400" cy="533400"/>
          </a:xfrm>
          <a:prstGeom prst="flowChartAlternate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68" name="Freeform 39"/>
          <p:cNvSpPr>
            <a:spLocks/>
          </p:cNvSpPr>
          <p:nvPr/>
        </p:nvSpPr>
        <p:spPr bwMode="auto">
          <a:xfrm>
            <a:off x="8382000" y="1676400"/>
            <a:ext cx="1447800" cy="1727200"/>
          </a:xfrm>
          <a:custGeom>
            <a:avLst/>
            <a:gdLst>
              <a:gd name="T0" fmla="*/ 0 w 912"/>
              <a:gd name="T1" fmla="*/ 2147483646 h 1088"/>
              <a:gd name="T2" fmla="*/ 2147483646 w 912"/>
              <a:gd name="T3" fmla="*/ 2147483646 h 1088"/>
              <a:gd name="T4" fmla="*/ 2147483646 w 912"/>
              <a:gd name="T5" fmla="*/ 2147483646 h 1088"/>
              <a:gd name="T6" fmla="*/ 0 60000 65536"/>
              <a:gd name="T7" fmla="*/ 0 60000 65536"/>
              <a:gd name="T8" fmla="*/ 0 60000 65536"/>
            </a:gdLst>
            <a:ahLst/>
            <a:cxnLst>
              <a:cxn ang="T6">
                <a:pos x="T0" y="T1"/>
              </a:cxn>
              <a:cxn ang="T7">
                <a:pos x="T2" y="T3"/>
              </a:cxn>
              <a:cxn ang="T8">
                <a:pos x="T4" y="T5"/>
              </a:cxn>
            </a:cxnLst>
            <a:rect l="0" t="0" r="r" b="b"/>
            <a:pathLst>
              <a:path w="912" h="1088">
                <a:moveTo>
                  <a:pt x="0" y="32"/>
                </a:moveTo>
                <a:cubicBezTo>
                  <a:pt x="212" y="16"/>
                  <a:pt x="424" y="0"/>
                  <a:pt x="576" y="176"/>
                </a:cubicBezTo>
                <a:cubicBezTo>
                  <a:pt x="728" y="352"/>
                  <a:pt x="856" y="936"/>
                  <a:pt x="912" y="108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69" name="Freeform 40"/>
          <p:cNvSpPr>
            <a:spLocks/>
          </p:cNvSpPr>
          <p:nvPr/>
        </p:nvSpPr>
        <p:spPr bwMode="auto">
          <a:xfrm>
            <a:off x="8382000" y="2667000"/>
            <a:ext cx="990600" cy="762000"/>
          </a:xfrm>
          <a:custGeom>
            <a:avLst/>
            <a:gdLst>
              <a:gd name="T0" fmla="*/ 0 w 624"/>
              <a:gd name="T1" fmla="*/ 0 h 480"/>
              <a:gd name="T2" fmla="*/ 2147483646 w 624"/>
              <a:gd name="T3" fmla="*/ 2147483646 h 480"/>
              <a:gd name="T4" fmla="*/ 2147483646 w 624"/>
              <a:gd name="T5" fmla="*/ 2147483646 h 480"/>
              <a:gd name="T6" fmla="*/ 0 60000 65536"/>
              <a:gd name="T7" fmla="*/ 0 60000 65536"/>
              <a:gd name="T8" fmla="*/ 0 60000 65536"/>
            </a:gdLst>
            <a:ahLst/>
            <a:cxnLst>
              <a:cxn ang="T6">
                <a:pos x="T0" y="T1"/>
              </a:cxn>
              <a:cxn ang="T7">
                <a:pos x="T2" y="T3"/>
              </a:cxn>
              <a:cxn ang="T8">
                <a:pos x="T4" y="T5"/>
              </a:cxn>
            </a:cxnLst>
            <a:rect l="0" t="0" r="r" b="b"/>
            <a:pathLst>
              <a:path w="624" h="480">
                <a:moveTo>
                  <a:pt x="0" y="0"/>
                </a:moveTo>
                <a:cubicBezTo>
                  <a:pt x="116" y="8"/>
                  <a:pt x="232" y="16"/>
                  <a:pt x="336" y="96"/>
                </a:cubicBezTo>
                <a:cubicBezTo>
                  <a:pt x="440" y="176"/>
                  <a:pt x="576" y="416"/>
                  <a:pt x="624" y="48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70" name="Line 41"/>
          <p:cNvSpPr>
            <a:spLocks noChangeShapeType="1"/>
          </p:cNvSpPr>
          <p:nvPr/>
        </p:nvSpPr>
        <p:spPr bwMode="auto">
          <a:xfrm>
            <a:off x="8382000" y="36576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71" name="Freeform 42"/>
          <p:cNvSpPr>
            <a:spLocks/>
          </p:cNvSpPr>
          <p:nvPr/>
        </p:nvSpPr>
        <p:spPr bwMode="auto">
          <a:xfrm>
            <a:off x="8382000" y="3962400"/>
            <a:ext cx="990600" cy="812800"/>
          </a:xfrm>
          <a:custGeom>
            <a:avLst/>
            <a:gdLst>
              <a:gd name="T0" fmla="*/ 0 w 624"/>
              <a:gd name="T1" fmla="*/ 2147483646 h 512"/>
              <a:gd name="T2" fmla="*/ 2147483646 w 624"/>
              <a:gd name="T3" fmla="*/ 2147483646 h 512"/>
              <a:gd name="T4" fmla="*/ 2147483646 w 624"/>
              <a:gd name="T5" fmla="*/ 0 h 512"/>
              <a:gd name="T6" fmla="*/ 0 60000 65536"/>
              <a:gd name="T7" fmla="*/ 0 60000 65536"/>
              <a:gd name="T8" fmla="*/ 0 60000 65536"/>
            </a:gdLst>
            <a:ahLst/>
            <a:cxnLst>
              <a:cxn ang="T6">
                <a:pos x="T0" y="T1"/>
              </a:cxn>
              <a:cxn ang="T7">
                <a:pos x="T2" y="T3"/>
              </a:cxn>
              <a:cxn ang="T8">
                <a:pos x="T4" y="T5"/>
              </a:cxn>
            </a:cxnLst>
            <a:rect l="0" t="0" r="r" b="b"/>
            <a:pathLst>
              <a:path w="624" h="512">
                <a:moveTo>
                  <a:pt x="0" y="480"/>
                </a:moveTo>
                <a:cubicBezTo>
                  <a:pt x="140" y="496"/>
                  <a:pt x="280" y="512"/>
                  <a:pt x="384" y="432"/>
                </a:cubicBezTo>
                <a:cubicBezTo>
                  <a:pt x="488" y="352"/>
                  <a:pt x="584" y="72"/>
                  <a:pt x="62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72" name="Line 43"/>
          <p:cNvSpPr>
            <a:spLocks noChangeShapeType="1"/>
          </p:cNvSpPr>
          <p:nvPr/>
        </p:nvSpPr>
        <p:spPr bwMode="auto">
          <a:xfrm>
            <a:off x="8382000" y="58674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73" name="Text Box 44"/>
          <p:cNvSpPr txBox="1">
            <a:spLocks noChangeArrowheads="1"/>
          </p:cNvSpPr>
          <p:nvPr/>
        </p:nvSpPr>
        <p:spPr bwMode="auto">
          <a:xfrm>
            <a:off x="7086600" y="1447801"/>
            <a:ext cx="1219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t>Unconflicted adherence</a:t>
            </a:r>
          </a:p>
        </p:txBody>
      </p:sp>
      <p:sp>
        <p:nvSpPr>
          <p:cNvPr id="22574" name="Text Box 45"/>
          <p:cNvSpPr txBox="1">
            <a:spLocks noChangeArrowheads="1"/>
          </p:cNvSpPr>
          <p:nvPr/>
        </p:nvSpPr>
        <p:spPr bwMode="auto">
          <a:xfrm>
            <a:off x="7239000" y="2438401"/>
            <a:ext cx="114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t>Unconflicted change</a:t>
            </a:r>
          </a:p>
        </p:txBody>
      </p:sp>
      <p:sp>
        <p:nvSpPr>
          <p:cNvPr id="22575" name="Text Box 46"/>
          <p:cNvSpPr txBox="1">
            <a:spLocks noChangeArrowheads="1"/>
          </p:cNvSpPr>
          <p:nvPr/>
        </p:nvSpPr>
        <p:spPr bwMode="auto">
          <a:xfrm>
            <a:off x="7239000" y="3505201"/>
            <a:ext cx="99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t>Defensive avoidance</a:t>
            </a:r>
          </a:p>
        </p:txBody>
      </p:sp>
      <p:sp>
        <p:nvSpPr>
          <p:cNvPr id="22576" name="Text Box 47"/>
          <p:cNvSpPr txBox="1">
            <a:spLocks noChangeArrowheads="1"/>
          </p:cNvSpPr>
          <p:nvPr/>
        </p:nvSpPr>
        <p:spPr bwMode="auto">
          <a:xfrm>
            <a:off x="7073900" y="4711701"/>
            <a:ext cx="144780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t>Hypervigilance</a:t>
            </a:r>
          </a:p>
        </p:txBody>
      </p:sp>
      <p:sp>
        <p:nvSpPr>
          <p:cNvPr id="22577" name="Text Box 48"/>
          <p:cNvSpPr txBox="1">
            <a:spLocks noChangeArrowheads="1"/>
          </p:cNvSpPr>
          <p:nvPr/>
        </p:nvSpPr>
        <p:spPr bwMode="auto">
          <a:xfrm>
            <a:off x="7229475" y="5662614"/>
            <a:ext cx="9906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t>Vigilance</a:t>
            </a:r>
          </a:p>
        </p:txBody>
      </p:sp>
      <p:sp>
        <p:nvSpPr>
          <p:cNvPr id="22578" name="Text Box 49"/>
          <p:cNvSpPr txBox="1">
            <a:spLocks noChangeArrowheads="1"/>
          </p:cNvSpPr>
          <p:nvPr/>
        </p:nvSpPr>
        <p:spPr bwMode="auto">
          <a:xfrm>
            <a:off x="9144000" y="3390901"/>
            <a:ext cx="12192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End: Incomplete search, appraisal and contingency planning</a:t>
            </a:r>
          </a:p>
        </p:txBody>
      </p:sp>
      <p:sp>
        <p:nvSpPr>
          <p:cNvPr id="22579" name="Text Box 50"/>
          <p:cNvSpPr txBox="1">
            <a:spLocks noChangeArrowheads="1"/>
          </p:cNvSpPr>
          <p:nvPr/>
        </p:nvSpPr>
        <p:spPr bwMode="auto">
          <a:xfrm>
            <a:off x="9067800" y="5538788"/>
            <a:ext cx="1219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900" b="1"/>
              <a:t>End: Thorough search, appraisal and contingency planning</a:t>
            </a:r>
          </a:p>
        </p:txBody>
      </p:sp>
      <p:sp>
        <p:nvSpPr>
          <p:cNvPr id="22580" name="AutoShape 51"/>
          <p:cNvSpPr>
            <a:spLocks noChangeArrowheads="1"/>
          </p:cNvSpPr>
          <p:nvPr/>
        </p:nvSpPr>
        <p:spPr bwMode="auto">
          <a:xfrm>
            <a:off x="1828800" y="1600200"/>
            <a:ext cx="1524000" cy="457200"/>
          </a:xfrm>
          <a:prstGeom prst="flowChartInputOutpu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81" name="AutoShape 52"/>
          <p:cNvSpPr>
            <a:spLocks noChangeArrowheads="1"/>
          </p:cNvSpPr>
          <p:nvPr/>
        </p:nvSpPr>
        <p:spPr bwMode="auto">
          <a:xfrm>
            <a:off x="1752600" y="2438400"/>
            <a:ext cx="1524000" cy="457200"/>
          </a:xfrm>
          <a:prstGeom prst="flowChartInputOutpu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82" name="AutoShape 53"/>
          <p:cNvSpPr>
            <a:spLocks noChangeArrowheads="1"/>
          </p:cNvSpPr>
          <p:nvPr/>
        </p:nvSpPr>
        <p:spPr bwMode="auto">
          <a:xfrm>
            <a:off x="1752600" y="3352800"/>
            <a:ext cx="1524000" cy="457200"/>
          </a:xfrm>
          <a:prstGeom prst="flowChartInputOutpu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83" name="AutoShape 54"/>
          <p:cNvSpPr>
            <a:spLocks noChangeArrowheads="1"/>
          </p:cNvSpPr>
          <p:nvPr/>
        </p:nvSpPr>
        <p:spPr bwMode="auto">
          <a:xfrm>
            <a:off x="1676400" y="4419600"/>
            <a:ext cx="1600200" cy="457200"/>
          </a:xfrm>
          <a:prstGeom prst="flowChartInputOutpu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900" b="1"/>
          </a:p>
        </p:txBody>
      </p:sp>
      <p:sp>
        <p:nvSpPr>
          <p:cNvPr id="22584" name="Text Box 55"/>
          <p:cNvSpPr txBox="1">
            <a:spLocks noChangeArrowheads="1"/>
          </p:cNvSpPr>
          <p:nvPr/>
        </p:nvSpPr>
        <p:spPr bwMode="auto">
          <a:xfrm>
            <a:off x="1981200" y="1600200"/>
            <a:ext cx="1447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Additional information about losses from continuing unchanged</a:t>
            </a:r>
          </a:p>
        </p:txBody>
      </p:sp>
      <p:sp>
        <p:nvSpPr>
          <p:cNvPr id="22585" name="Line 56"/>
          <p:cNvSpPr>
            <a:spLocks noChangeShapeType="1"/>
          </p:cNvSpPr>
          <p:nvPr/>
        </p:nvSpPr>
        <p:spPr bwMode="auto">
          <a:xfrm>
            <a:off x="3276600" y="17526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86" name="Line 57"/>
          <p:cNvSpPr>
            <a:spLocks noChangeShapeType="1"/>
          </p:cNvSpPr>
          <p:nvPr/>
        </p:nvSpPr>
        <p:spPr bwMode="auto">
          <a:xfrm>
            <a:off x="3124200" y="26670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87" name="Line 58"/>
          <p:cNvSpPr>
            <a:spLocks noChangeShapeType="1"/>
          </p:cNvSpPr>
          <p:nvPr/>
        </p:nvSpPr>
        <p:spPr bwMode="auto">
          <a:xfrm>
            <a:off x="3048000" y="36576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88" name="Line 59"/>
          <p:cNvSpPr>
            <a:spLocks noChangeShapeType="1"/>
          </p:cNvSpPr>
          <p:nvPr/>
        </p:nvSpPr>
        <p:spPr bwMode="auto">
          <a:xfrm>
            <a:off x="3048000" y="47244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89" name="Text Box 60"/>
          <p:cNvSpPr txBox="1">
            <a:spLocks noChangeArrowheads="1"/>
          </p:cNvSpPr>
          <p:nvPr/>
        </p:nvSpPr>
        <p:spPr bwMode="auto">
          <a:xfrm>
            <a:off x="1943100" y="2411413"/>
            <a:ext cx="12192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Information about losses from changing</a:t>
            </a:r>
          </a:p>
        </p:txBody>
      </p:sp>
      <p:sp>
        <p:nvSpPr>
          <p:cNvPr id="22590" name="Text Box 61"/>
          <p:cNvSpPr txBox="1">
            <a:spLocks noChangeArrowheads="1"/>
          </p:cNvSpPr>
          <p:nvPr/>
        </p:nvSpPr>
        <p:spPr bwMode="auto">
          <a:xfrm>
            <a:off x="1930400" y="3302001"/>
            <a:ext cx="14478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Signs of more information available and of other unused resources</a:t>
            </a:r>
          </a:p>
        </p:txBody>
      </p:sp>
      <p:sp>
        <p:nvSpPr>
          <p:cNvPr id="22591" name="Text Box 62"/>
          <p:cNvSpPr txBox="1">
            <a:spLocks noChangeArrowheads="1"/>
          </p:cNvSpPr>
          <p:nvPr/>
        </p:nvSpPr>
        <p:spPr bwMode="auto">
          <a:xfrm>
            <a:off x="1905000" y="4419600"/>
            <a:ext cx="12954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900" b="1"/>
              <a:t>Information about deadlines and time pressure</a:t>
            </a:r>
          </a:p>
        </p:txBody>
      </p:sp>
      <p:sp>
        <p:nvSpPr>
          <p:cNvPr id="22593" name="Text Box 64"/>
          <p:cNvSpPr txBox="1">
            <a:spLocks noChangeArrowheads="1"/>
          </p:cNvSpPr>
          <p:nvPr/>
        </p:nvSpPr>
        <p:spPr bwMode="auto">
          <a:xfrm>
            <a:off x="5943600" y="1752601"/>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solidFill>
                  <a:srgbClr val="0070C0"/>
                </a:solidFill>
              </a:rPr>
              <a:t>Low stress</a:t>
            </a:r>
          </a:p>
        </p:txBody>
      </p:sp>
      <p:sp>
        <p:nvSpPr>
          <p:cNvPr id="22594" name="Text Box 65"/>
          <p:cNvSpPr txBox="1">
            <a:spLocks noChangeArrowheads="1"/>
          </p:cNvSpPr>
          <p:nvPr/>
        </p:nvSpPr>
        <p:spPr bwMode="auto">
          <a:xfrm>
            <a:off x="5905500" y="2668588"/>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solidFill>
                  <a:srgbClr val="0070C0"/>
                </a:solidFill>
              </a:rPr>
              <a:t>Low stress</a:t>
            </a:r>
          </a:p>
        </p:txBody>
      </p:sp>
      <p:sp>
        <p:nvSpPr>
          <p:cNvPr id="22595" name="Text Box 66"/>
          <p:cNvSpPr txBox="1">
            <a:spLocks noChangeArrowheads="1"/>
          </p:cNvSpPr>
          <p:nvPr/>
        </p:nvSpPr>
        <p:spPr bwMode="auto">
          <a:xfrm>
            <a:off x="5943600" y="3657601"/>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solidFill>
                  <a:srgbClr val="0070C0"/>
                </a:solidFill>
              </a:rPr>
              <a:t>High  stress</a:t>
            </a:r>
          </a:p>
        </p:txBody>
      </p:sp>
      <p:sp>
        <p:nvSpPr>
          <p:cNvPr id="22596" name="Text Box 67"/>
          <p:cNvSpPr txBox="1">
            <a:spLocks noChangeArrowheads="1"/>
          </p:cNvSpPr>
          <p:nvPr/>
        </p:nvSpPr>
        <p:spPr bwMode="auto">
          <a:xfrm>
            <a:off x="5943600" y="4724401"/>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solidFill>
                  <a:srgbClr val="0070C0"/>
                </a:solidFill>
              </a:rPr>
              <a:t>High stress</a:t>
            </a:r>
          </a:p>
        </p:txBody>
      </p:sp>
      <p:sp>
        <p:nvSpPr>
          <p:cNvPr id="22597" name="Text Box 68"/>
          <p:cNvSpPr txBox="1">
            <a:spLocks noChangeArrowheads="1"/>
          </p:cNvSpPr>
          <p:nvPr/>
        </p:nvSpPr>
        <p:spPr bwMode="auto">
          <a:xfrm>
            <a:off x="5791200" y="5789614"/>
            <a:ext cx="914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200" b="1">
                <a:solidFill>
                  <a:srgbClr val="0070C0"/>
                </a:solidFill>
              </a:rPr>
              <a:t>Moderate stress</a:t>
            </a:r>
          </a:p>
        </p:txBody>
      </p:sp>
      <p:sp>
        <p:nvSpPr>
          <p:cNvPr id="22598" name="Rectangle 69"/>
          <p:cNvSpPr>
            <a:spLocks noChangeArrowheads="1"/>
          </p:cNvSpPr>
          <p:nvPr/>
        </p:nvSpPr>
        <p:spPr bwMode="auto">
          <a:xfrm>
            <a:off x="4724400" y="6172200"/>
            <a:ext cx="4419600" cy="685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 name="TextBox 2">
            <a:extLst>
              <a:ext uri="{FF2B5EF4-FFF2-40B4-BE49-F238E27FC236}">
                <a16:creationId xmlns:a16="http://schemas.microsoft.com/office/drawing/2014/main" id="{A8BAC5A9-DD17-4DC5-9DD5-27C545B78F99}"/>
              </a:ext>
            </a:extLst>
          </p:cNvPr>
          <p:cNvSpPr txBox="1"/>
          <p:nvPr/>
        </p:nvSpPr>
        <p:spPr>
          <a:xfrm>
            <a:off x="256867" y="2377144"/>
            <a:ext cx="1696065" cy="523220"/>
          </a:xfrm>
          <a:prstGeom prst="rect">
            <a:avLst/>
          </a:prstGeom>
          <a:noFill/>
        </p:spPr>
        <p:txBody>
          <a:bodyPr wrap="square" rtlCol="0">
            <a:spAutoFit/>
          </a:bodyPr>
          <a:lstStyle/>
          <a:p>
            <a:r>
              <a:rPr lang="en-US" sz="1400" dirty="0"/>
              <a:t>Unintended consequences</a:t>
            </a:r>
          </a:p>
        </p:txBody>
      </p:sp>
      <p:sp>
        <p:nvSpPr>
          <p:cNvPr id="74" name="TextBox 73">
            <a:extLst>
              <a:ext uri="{FF2B5EF4-FFF2-40B4-BE49-F238E27FC236}">
                <a16:creationId xmlns:a16="http://schemas.microsoft.com/office/drawing/2014/main" id="{10CDAC2D-5E78-47A0-B0BF-2738823D962A}"/>
              </a:ext>
            </a:extLst>
          </p:cNvPr>
          <p:cNvSpPr txBox="1"/>
          <p:nvPr/>
        </p:nvSpPr>
        <p:spPr>
          <a:xfrm>
            <a:off x="158135" y="3437851"/>
            <a:ext cx="1696065" cy="307777"/>
          </a:xfrm>
          <a:prstGeom prst="rect">
            <a:avLst/>
          </a:prstGeom>
          <a:noFill/>
        </p:spPr>
        <p:txBody>
          <a:bodyPr wrap="square" rtlCol="0">
            <a:spAutoFit/>
          </a:bodyPr>
          <a:lstStyle/>
          <a:p>
            <a:r>
              <a:rPr lang="en-US" sz="1400" dirty="0"/>
              <a:t>Decision Traps</a:t>
            </a:r>
          </a:p>
        </p:txBody>
      </p:sp>
    </p:spTree>
    <p:extLst>
      <p:ext uri="{BB962C8B-B14F-4D97-AF65-F5344CB8AC3E}">
        <p14:creationId xmlns:p14="http://schemas.microsoft.com/office/powerpoint/2010/main" val="4117113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1612E-DB7A-420A-A7A6-FBA6CA0B7155}"/>
              </a:ext>
            </a:extLst>
          </p:cNvPr>
          <p:cNvPicPr>
            <a:picLocks noChangeAspect="1"/>
          </p:cNvPicPr>
          <p:nvPr/>
        </p:nvPicPr>
        <p:blipFill>
          <a:blip r:embed="rId2"/>
          <a:stretch>
            <a:fillRect/>
          </a:stretch>
        </p:blipFill>
        <p:spPr>
          <a:xfrm>
            <a:off x="1473148" y="720828"/>
            <a:ext cx="3248025" cy="4610100"/>
          </a:xfrm>
          <a:prstGeom prst="rect">
            <a:avLst/>
          </a:prstGeom>
        </p:spPr>
      </p:pic>
      <p:pic>
        <p:nvPicPr>
          <p:cNvPr id="1026" name="Picture 2">
            <a:extLst>
              <a:ext uri="{FF2B5EF4-FFF2-40B4-BE49-F238E27FC236}">
                <a16:creationId xmlns:a16="http://schemas.microsoft.com/office/drawing/2014/main" id="{402BFD6A-C0DB-4FDE-B4E9-3C4C7DE59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20828"/>
            <a:ext cx="4946240" cy="4862889"/>
          </a:xfrm>
          <a:prstGeom prst="rect">
            <a:avLst/>
          </a:prstGeom>
          <a:noFill/>
          <a:ln w="25400"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54461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8814" y="179387"/>
            <a:ext cx="5657850" cy="667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3839" y="1322386"/>
            <a:ext cx="22177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a:off x="3532239" y="288924"/>
            <a:ext cx="449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t>Decision Maker</a:t>
            </a:r>
          </a:p>
        </p:txBody>
      </p:sp>
      <p:sp>
        <p:nvSpPr>
          <p:cNvPr id="8" name="Freeform 7"/>
          <p:cNvSpPr/>
          <p:nvPr/>
        </p:nvSpPr>
        <p:spPr>
          <a:xfrm>
            <a:off x="5248328" y="1266825"/>
            <a:ext cx="1209675" cy="2149475"/>
          </a:xfrm>
          <a:custGeom>
            <a:avLst/>
            <a:gdLst>
              <a:gd name="connsiteX0" fmla="*/ 74140 w 1210962"/>
              <a:gd name="connsiteY0" fmla="*/ 0 h 2150253"/>
              <a:gd name="connsiteX1" fmla="*/ 61784 w 1210962"/>
              <a:gd name="connsiteY1" fmla="*/ 74140 h 2150253"/>
              <a:gd name="connsiteX2" fmla="*/ 49427 w 1210962"/>
              <a:gd name="connsiteY2" fmla="*/ 111210 h 2150253"/>
              <a:gd name="connsiteX3" fmla="*/ 37070 w 1210962"/>
              <a:gd name="connsiteY3" fmla="*/ 617837 h 2150253"/>
              <a:gd name="connsiteX4" fmla="*/ 24713 w 1210962"/>
              <a:gd name="connsiteY4" fmla="*/ 852616 h 2150253"/>
              <a:gd name="connsiteX5" fmla="*/ 12356 w 1210962"/>
              <a:gd name="connsiteY5" fmla="*/ 939113 h 2150253"/>
              <a:gd name="connsiteX6" fmla="*/ 0 w 1210962"/>
              <a:gd name="connsiteY6" fmla="*/ 1075037 h 2150253"/>
              <a:gd name="connsiteX7" fmla="*/ 12356 w 1210962"/>
              <a:gd name="connsiteY7" fmla="*/ 1754659 h 2150253"/>
              <a:gd name="connsiteX8" fmla="*/ 37070 w 1210962"/>
              <a:gd name="connsiteY8" fmla="*/ 1828800 h 2150253"/>
              <a:gd name="connsiteX9" fmla="*/ 49427 w 1210962"/>
              <a:gd name="connsiteY9" fmla="*/ 1865870 h 2150253"/>
              <a:gd name="connsiteX10" fmla="*/ 61784 w 1210962"/>
              <a:gd name="connsiteY10" fmla="*/ 1902940 h 2150253"/>
              <a:gd name="connsiteX11" fmla="*/ 74140 w 1210962"/>
              <a:gd name="connsiteY11" fmla="*/ 1964724 h 2150253"/>
              <a:gd name="connsiteX12" fmla="*/ 98854 w 1210962"/>
              <a:gd name="connsiteY12" fmla="*/ 2038864 h 2150253"/>
              <a:gd name="connsiteX13" fmla="*/ 148281 w 1210962"/>
              <a:gd name="connsiteY13" fmla="*/ 2051221 h 2150253"/>
              <a:gd name="connsiteX14" fmla="*/ 185351 w 1210962"/>
              <a:gd name="connsiteY14" fmla="*/ 2063578 h 2150253"/>
              <a:gd name="connsiteX15" fmla="*/ 395416 w 1210962"/>
              <a:gd name="connsiteY15" fmla="*/ 2075935 h 2150253"/>
              <a:gd name="connsiteX16" fmla="*/ 506627 w 1210962"/>
              <a:gd name="connsiteY16" fmla="*/ 2100648 h 2150253"/>
              <a:gd name="connsiteX17" fmla="*/ 556054 w 1210962"/>
              <a:gd name="connsiteY17" fmla="*/ 2113005 h 2150253"/>
              <a:gd name="connsiteX18" fmla="*/ 704335 w 1210962"/>
              <a:gd name="connsiteY18" fmla="*/ 2137719 h 2150253"/>
              <a:gd name="connsiteX19" fmla="*/ 1210962 w 1210962"/>
              <a:gd name="connsiteY19" fmla="*/ 2150075 h 215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962" h="2150253">
                <a:moveTo>
                  <a:pt x="74140" y="0"/>
                </a:moveTo>
                <a:cubicBezTo>
                  <a:pt x="70021" y="24713"/>
                  <a:pt x="67219" y="49682"/>
                  <a:pt x="61784" y="74140"/>
                </a:cubicBezTo>
                <a:cubicBezTo>
                  <a:pt x="58958" y="86855"/>
                  <a:pt x="50018" y="98198"/>
                  <a:pt x="49427" y="111210"/>
                </a:cubicBezTo>
                <a:cubicBezTo>
                  <a:pt x="41756" y="279962"/>
                  <a:pt x="42698" y="449005"/>
                  <a:pt x="37070" y="617837"/>
                </a:cubicBezTo>
                <a:cubicBezTo>
                  <a:pt x="34459" y="696161"/>
                  <a:pt x="30724" y="774479"/>
                  <a:pt x="24713" y="852616"/>
                </a:cubicBezTo>
                <a:cubicBezTo>
                  <a:pt x="22479" y="881655"/>
                  <a:pt x="15572" y="910166"/>
                  <a:pt x="12356" y="939113"/>
                </a:cubicBezTo>
                <a:cubicBezTo>
                  <a:pt x="7332" y="984330"/>
                  <a:pt x="4119" y="1029729"/>
                  <a:pt x="0" y="1075037"/>
                </a:cubicBezTo>
                <a:cubicBezTo>
                  <a:pt x="4119" y="1301578"/>
                  <a:pt x="1226" y="1528354"/>
                  <a:pt x="12356" y="1754659"/>
                </a:cubicBezTo>
                <a:cubicBezTo>
                  <a:pt x="13636" y="1780678"/>
                  <a:pt x="28832" y="1804086"/>
                  <a:pt x="37070" y="1828800"/>
                </a:cubicBezTo>
                <a:lnTo>
                  <a:pt x="49427" y="1865870"/>
                </a:lnTo>
                <a:cubicBezTo>
                  <a:pt x="53546" y="1878227"/>
                  <a:pt x="59230" y="1890168"/>
                  <a:pt x="61784" y="1902940"/>
                </a:cubicBezTo>
                <a:cubicBezTo>
                  <a:pt x="65903" y="1923535"/>
                  <a:pt x="68614" y="1944462"/>
                  <a:pt x="74140" y="1964724"/>
                </a:cubicBezTo>
                <a:cubicBezTo>
                  <a:pt x="80994" y="1989856"/>
                  <a:pt x="73582" y="2032546"/>
                  <a:pt x="98854" y="2038864"/>
                </a:cubicBezTo>
                <a:cubicBezTo>
                  <a:pt x="115330" y="2042983"/>
                  <a:pt x="131952" y="2046555"/>
                  <a:pt x="148281" y="2051221"/>
                </a:cubicBezTo>
                <a:cubicBezTo>
                  <a:pt x="160805" y="2054799"/>
                  <a:pt x="172391" y="2062282"/>
                  <a:pt x="185351" y="2063578"/>
                </a:cubicBezTo>
                <a:cubicBezTo>
                  <a:pt x="255146" y="2070558"/>
                  <a:pt x="325394" y="2071816"/>
                  <a:pt x="395416" y="2075935"/>
                </a:cubicBezTo>
                <a:cubicBezTo>
                  <a:pt x="467563" y="2099983"/>
                  <a:pt x="397887" y="2078900"/>
                  <a:pt x="506627" y="2100648"/>
                </a:cubicBezTo>
                <a:cubicBezTo>
                  <a:pt x="523280" y="2103979"/>
                  <a:pt x="539476" y="2109321"/>
                  <a:pt x="556054" y="2113005"/>
                </a:cubicBezTo>
                <a:cubicBezTo>
                  <a:pt x="594903" y="2121638"/>
                  <a:pt x="668456" y="2135477"/>
                  <a:pt x="704335" y="2137719"/>
                </a:cubicBezTo>
                <a:cubicBezTo>
                  <a:pt x="944177" y="2152709"/>
                  <a:pt x="996483" y="2150075"/>
                  <a:pt x="1210962" y="2150075"/>
                </a:cubicBezTo>
              </a:path>
            </a:pathLst>
          </a:custGeom>
          <a:noFill/>
          <a:ln w="57150">
            <a:solidFill>
              <a:srgbClr val="FF33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cxnSp>
        <p:nvCxnSpPr>
          <p:cNvPr id="9" name="Straight Connector 8">
            <a:extLst>
              <a:ext uri="{FF2B5EF4-FFF2-40B4-BE49-F238E27FC236}">
                <a16:creationId xmlns:a16="http://schemas.microsoft.com/office/drawing/2014/main" id="{43408AC7-785D-4A3E-80FE-2D2A9C83B137}"/>
              </a:ext>
            </a:extLst>
          </p:cNvPr>
          <p:cNvCxnSpPr/>
          <p:nvPr/>
        </p:nvCxnSpPr>
        <p:spPr>
          <a:xfrm>
            <a:off x="3151239" y="103186"/>
            <a:ext cx="914400" cy="914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25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570D3-091F-472E-A284-1C2EFFF2D616}"/>
              </a:ext>
            </a:extLst>
          </p:cNvPr>
          <p:cNvSpPr txBox="1"/>
          <p:nvPr/>
        </p:nvSpPr>
        <p:spPr>
          <a:xfrm>
            <a:off x="1907177" y="365760"/>
            <a:ext cx="8743406" cy="584775"/>
          </a:xfrm>
          <a:prstGeom prst="rect">
            <a:avLst/>
          </a:prstGeom>
          <a:noFill/>
        </p:spPr>
        <p:txBody>
          <a:bodyPr wrap="square" rtlCol="0">
            <a:spAutoFit/>
          </a:bodyPr>
          <a:lstStyle/>
          <a:p>
            <a:pPr algn="ctr"/>
            <a:r>
              <a:rPr lang="en-US" sz="3200" dirty="0"/>
              <a:t>Some Observations on Homework</a:t>
            </a:r>
          </a:p>
        </p:txBody>
      </p:sp>
      <p:sp>
        <p:nvSpPr>
          <p:cNvPr id="5" name="TextBox 4">
            <a:extLst>
              <a:ext uri="{FF2B5EF4-FFF2-40B4-BE49-F238E27FC236}">
                <a16:creationId xmlns:a16="http://schemas.microsoft.com/office/drawing/2014/main" id="{87269F36-E355-4F06-B121-7B052620FABA}"/>
              </a:ext>
            </a:extLst>
          </p:cNvPr>
          <p:cNvSpPr txBox="1"/>
          <p:nvPr/>
        </p:nvSpPr>
        <p:spPr>
          <a:xfrm>
            <a:off x="391886" y="1159540"/>
            <a:ext cx="11251474"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MSBNX nodes allow either a) setting up bar charts for assigning probabilities or b) an “evidence” input with a probability of 1.0. But a node will not allow both. Also, the tripwire is either a 0 or 1</a:t>
            </a:r>
            <a:r>
              <a:rPr lang="en-US" sz="2400"/>
              <a:t>, and </a:t>
            </a:r>
            <a:r>
              <a:rPr lang="en-US" sz="2400" dirty="0"/>
              <a:t>difficult to imagine any other value in practice.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Overall, recommendations were appropriate. They were evidence based, considered both economics and safety and made overall sense. Some creative ways to combine results of machine learning with decision analysis. See discussion board.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value of what you are doing with these tools is providing a </a:t>
            </a:r>
            <a:r>
              <a:rPr lang="en-US" sz="2400" i="1" dirty="0"/>
              <a:t>structured approach </a:t>
            </a:r>
            <a:r>
              <a:rPr lang="en-US" sz="2400" dirty="0"/>
              <a:t>to decision making which greatly aids group and senior level decision making. Tonight we will build on that further and be in a position to close out the “Deployment” phase.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Tonight we will build upon this by exploring the role of psychology in explaining decisional conflict and the ways of dealing with this.</a:t>
            </a:r>
          </a:p>
        </p:txBody>
      </p:sp>
    </p:spTree>
    <p:extLst>
      <p:ext uri="{BB962C8B-B14F-4D97-AF65-F5344CB8AC3E}">
        <p14:creationId xmlns:p14="http://schemas.microsoft.com/office/powerpoint/2010/main" val="362683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000EA-76DA-495B-9994-371B5D38E1A3}"/>
              </a:ext>
            </a:extLst>
          </p:cNvPr>
          <p:cNvPicPr>
            <a:picLocks noChangeAspect="1"/>
          </p:cNvPicPr>
          <p:nvPr/>
        </p:nvPicPr>
        <p:blipFill>
          <a:blip r:embed="rId2"/>
          <a:stretch>
            <a:fillRect/>
          </a:stretch>
        </p:blipFill>
        <p:spPr>
          <a:xfrm>
            <a:off x="1424571" y="733762"/>
            <a:ext cx="9342857" cy="5390476"/>
          </a:xfrm>
          <a:prstGeom prst="rect">
            <a:avLst/>
          </a:prstGeom>
        </p:spPr>
      </p:pic>
    </p:spTree>
    <p:extLst>
      <p:ext uri="{BB962C8B-B14F-4D97-AF65-F5344CB8AC3E}">
        <p14:creationId xmlns:p14="http://schemas.microsoft.com/office/powerpoint/2010/main" val="18748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47E74D-6B7B-4C26-A872-BE3E7DB18908}"/>
              </a:ext>
            </a:extLst>
          </p:cNvPr>
          <p:cNvPicPr>
            <a:picLocks noChangeAspect="1"/>
          </p:cNvPicPr>
          <p:nvPr/>
        </p:nvPicPr>
        <p:blipFill>
          <a:blip r:embed="rId2"/>
          <a:stretch>
            <a:fillRect/>
          </a:stretch>
        </p:blipFill>
        <p:spPr>
          <a:xfrm>
            <a:off x="1929333" y="333762"/>
            <a:ext cx="8333333" cy="6190476"/>
          </a:xfrm>
          <a:prstGeom prst="rect">
            <a:avLst/>
          </a:prstGeom>
        </p:spPr>
      </p:pic>
    </p:spTree>
    <p:extLst>
      <p:ext uri="{BB962C8B-B14F-4D97-AF65-F5344CB8AC3E}">
        <p14:creationId xmlns:p14="http://schemas.microsoft.com/office/powerpoint/2010/main" val="1365239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0A0730C-57EE-4E0F-810E-D770DAEF3087}"/>
              </a:ext>
            </a:extLst>
          </p:cNvPr>
          <p:cNvCxnSpPr>
            <a:cxnSpLocks/>
          </p:cNvCxnSpPr>
          <p:nvPr/>
        </p:nvCxnSpPr>
        <p:spPr>
          <a:xfrm>
            <a:off x="1770434" y="5278637"/>
            <a:ext cx="104215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8F918C9-E7A8-40E1-9204-F83B3DFFBB38}"/>
              </a:ext>
            </a:extLst>
          </p:cNvPr>
          <p:cNvCxnSpPr>
            <a:cxnSpLocks/>
          </p:cNvCxnSpPr>
          <p:nvPr/>
        </p:nvCxnSpPr>
        <p:spPr>
          <a:xfrm flipV="1">
            <a:off x="1776919" y="473174"/>
            <a:ext cx="0" cy="4805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B4E48E-2BB0-41CC-B19F-81F444009383}"/>
              </a:ext>
            </a:extLst>
          </p:cNvPr>
          <p:cNvSpPr txBox="1"/>
          <p:nvPr/>
        </p:nvSpPr>
        <p:spPr>
          <a:xfrm rot="16200000">
            <a:off x="411520" y="3470498"/>
            <a:ext cx="2000351" cy="646331"/>
          </a:xfrm>
          <a:prstGeom prst="rect">
            <a:avLst/>
          </a:prstGeom>
          <a:noFill/>
        </p:spPr>
        <p:txBody>
          <a:bodyPr wrap="square" rtlCol="0">
            <a:spAutoFit/>
          </a:bodyPr>
          <a:lstStyle/>
          <a:p>
            <a:pPr algn="ctr"/>
            <a:r>
              <a:rPr lang="en-US" dirty="0"/>
              <a:t>Process Understanding</a:t>
            </a:r>
          </a:p>
        </p:txBody>
      </p:sp>
      <p:sp>
        <p:nvSpPr>
          <p:cNvPr id="8" name="Rectangle 7">
            <a:extLst>
              <a:ext uri="{FF2B5EF4-FFF2-40B4-BE49-F238E27FC236}">
                <a16:creationId xmlns:a16="http://schemas.microsoft.com/office/drawing/2014/main" id="{E208CD3C-3A1B-4212-A90B-1EA5642B86A1}"/>
              </a:ext>
            </a:extLst>
          </p:cNvPr>
          <p:cNvSpPr/>
          <p:nvPr/>
        </p:nvSpPr>
        <p:spPr>
          <a:xfrm>
            <a:off x="1770434" y="5316434"/>
            <a:ext cx="10421565" cy="5252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662BFD1-199F-45CC-A355-0D6F7DDED524}"/>
              </a:ext>
            </a:extLst>
          </p:cNvPr>
          <p:cNvSpPr txBox="1"/>
          <p:nvPr/>
        </p:nvSpPr>
        <p:spPr>
          <a:xfrm>
            <a:off x="1857983" y="5218095"/>
            <a:ext cx="1566153" cy="646331"/>
          </a:xfrm>
          <a:prstGeom prst="rect">
            <a:avLst/>
          </a:prstGeom>
          <a:noFill/>
        </p:spPr>
        <p:txBody>
          <a:bodyPr wrap="square" rtlCol="0">
            <a:spAutoFit/>
          </a:bodyPr>
          <a:lstStyle/>
          <a:p>
            <a:r>
              <a:rPr lang="en-US" dirty="0"/>
              <a:t>Project </a:t>
            </a:r>
          </a:p>
          <a:p>
            <a:r>
              <a:rPr lang="en-US" dirty="0"/>
              <a:t>Prep</a:t>
            </a:r>
          </a:p>
        </p:txBody>
      </p:sp>
      <p:cxnSp>
        <p:nvCxnSpPr>
          <p:cNvPr id="11" name="Straight Connector 10">
            <a:extLst>
              <a:ext uri="{FF2B5EF4-FFF2-40B4-BE49-F238E27FC236}">
                <a16:creationId xmlns:a16="http://schemas.microsoft.com/office/drawing/2014/main" id="{9A640AEE-96BF-4D3B-BE60-A7F0C13D16AF}"/>
              </a:ext>
            </a:extLst>
          </p:cNvPr>
          <p:cNvCxnSpPr>
            <a:cxnSpLocks/>
          </p:cNvCxnSpPr>
          <p:nvPr/>
        </p:nvCxnSpPr>
        <p:spPr>
          <a:xfrm>
            <a:off x="2757792" y="5200680"/>
            <a:ext cx="0" cy="646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6721B2-E42A-4624-924F-2C1D033913CA}"/>
              </a:ext>
            </a:extLst>
          </p:cNvPr>
          <p:cNvSpPr txBox="1"/>
          <p:nvPr/>
        </p:nvSpPr>
        <p:spPr>
          <a:xfrm>
            <a:off x="3347044" y="5233151"/>
            <a:ext cx="1566153" cy="646331"/>
          </a:xfrm>
          <a:prstGeom prst="rect">
            <a:avLst/>
          </a:prstGeom>
          <a:noFill/>
        </p:spPr>
        <p:txBody>
          <a:bodyPr wrap="square" rtlCol="0">
            <a:spAutoFit/>
          </a:bodyPr>
          <a:lstStyle/>
          <a:p>
            <a:r>
              <a:rPr lang="en-US" dirty="0"/>
              <a:t>Baseline Build and Demos</a:t>
            </a:r>
          </a:p>
        </p:txBody>
      </p:sp>
      <p:cxnSp>
        <p:nvCxnSpPr>
          <p:cNvPr id="16" name="Straight Connector 15">
            <a:extLst>
              <a:ext uri="{FF2B5EF4-FFF2-40B4-BE49-F238E27FC236}">
                <a16:creationId xmlns:a16="http://schemas.microsoft.com/office/drawing/2014/main" id="{A8F17EF7-91CA-4F22-AD7F-FAF026646F0A}"/>
              </a:ext>
            </a:extLst>
          </p:cNvPr>
          <p:cNvCxnSpPr>
            <a:cxnSpLocks/>
          </p:cNvCxnSpPr>
          <p:nvPr/>
        </p:nvCxnSpPr>
        <p:spPr>
          <a:xfrm>
            <a:off x="5385881" y="5278637"/>
            <a:ext cx="0" cy="52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B5518F0-9EB3-43B1-ABCD-FDD35911ECC8}"/>
              </a:ext>
            </a:extLst>
          </p:cNvPr>
          <p:cNvPicPr>
            <a:picLocks noChangeAspect="1"/>
          </p:cNvPicPr>
          <p:nvPr/>
        </p:nvPicPr>
        <p:blipFill>
          <a:blip r:embed="rId2"/>
          <a:stretch>
            <a:fillRect/>
          </a:stretch>
        </p:blipFill>
        <p:spPr>
          <a:xfrm>
            <a:off x="3068075" y="2551937"/>
            <a:ext cx="2124092" cy="2483455"/>
          </a:xfrm>
          <a:prstGeom prst="rect">
            <a:avLst/>
          </a:prstGeom>
        </p:spPr>
      </p:pic>
      <p:sp>
        <p:nvSpPr>
          <p:cNvPr id="22" name="Arrow: Right 21">
            <a:extLst>
              <a:ext uri="{FF2B5EF4-FFF2-40B4-BE49-F238E27FC236}">
                <a16:creationId xmlns:a16="http://schemas.microsoft.com/office/drawing/2014/main" id="{A9D31C3B-2C33-420F-9528-DCDAF3187700}"/>
              </a:ext>
            </a:extLst>
          </p:cNvPr>
          <p:cNvSpPr/>
          <p:nvPr/>
        </p:nvSpPr>
        <p:spPr>
          <a:xfrm>
            <a:off x="1770434" y="5986588"/>
            <a:ext cx="10421566" cy="80331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69A5ADE9-0419-44F1-8194-15713216CB90}"/>
              </a:ext>
            </a:extLst>
          </p:cNvPr>
          <p:cNvPicPr>
            <a:picLocks noChangeAspect="1"/>
          </p:cNvPicPr>
          <p:nvPr/>
        </p:nvPicPr>
        <p:blipFill>
          <a:blip r:embed="rId2"/>
          <a:stretch>
            <a:fillRect/>
          </a:stretch>
        </p:blipFill>
        <p:spPr>
          <a:xfrm>
            <a:off x="6952034" y="473174"/>
            <a:ext cx="2124092" cy="2483455"/>
          </a:xfrm>
          <a:prstGeom prst="rect">
            <a:avLst/>
          </a:prstGeom>
        </p:spPr>
      </p:pic>
      <p:sp>
        <p:nvSpPr>
          <p:cNvPr id="24" name="Arrow: Curved Up 23">
            <a:extLst>
              <a:ext uri="{FF2B5EF4-FFF2-40B4-BE49-F238E27FC236}">
                <a16:creationId xmlns:a16="http://schemas.microsoft.com/office/drawing/2014/main" id="{0CAA8A16-7373-490E-A69F-D2539DFC3509}"/>
              </a:ext>
            </a:extLst>
          </p:cNvPr>
          <p:cNvSpPr/>
          <p:nvPr/>
        </p:nvSpPr>
        <p:spPr>
          <a:xfrm rot="20168830">
            <a:off x="5225071" y="3130929"/>
            <a:ext cx="1974112" cy="33560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5017DA13-3B0E-471B-BE73-108175E08497}"/>
              </a:ext>
            </a:extLst>
          </p:cNvPr>
          <p:cNvSpPr txBox="1"/>
          <p:nvPr/>
        </p:nvSpPr>
        <p:spPr>
          <a:xfrm rot="16200000">
            <a:off x="419349" y="1228595"/>
            <a:ext cx="2000351" cy="646331"/>
          </a:xfrm>
          <a:prstGeom prst="rect">
            <a:avLst/>
          </a:prstGeom>
          <a:noFill/>
        </p:spPr>
        <p:txBody>
          <a:bodyPr wrap="square" rtlCol="0">
            <a:spAutoFit/>
          </a:bodyPr>
          <a:lstStyle/>
          <a:p>
            <a:pPr algn="ctr"/>
            <a:r>
              <a:rPr lang="en-US" dirty="0"/>
              <a:t>Applying Predictions</a:t>
            </a:r>
          </a:p>
        </p:txBody>
      </p:sp>
      <p:sp>
        <p:nvSpPr>
          <p:cNvPr id="26" name="TextBox 25">
            <a:extLst>
              <a:ext uri="{FF2B5EF4-FFF2-40B4-BE49-F238E27FC236}">
                <a16:creationId xmlns:a16="http://schemas.microsoft.com/office/drawing/2014/main" id="{992C64C4-9BAD-4BDC-9601-C4A7F95B2A42}"/>
              </a:ext>
            </a:extLst>
          </p:cNvPr>
          <p:cNvSpPr txBox="1"/>
          <p:nvPr/>
        </p:nvSpPr>
        <p:spPr>
          <a:xfrm>
            <a:off x="5385881" y="5248906"/>
            <a:ext cx="1566153" cy="646331"/>
          </a:xfrm>
          <a:prstGeom prst="rect">
            <a:avLst/>
          </a:prstGeom>
          <a:noFill/>
        </p:spPr>
        <p:txBody>
          <a:bodyPr wrap="square" rtlCol="0">
            <a:spAutoFit/>
          </a:bodyPr>
          <a:lstStyle/>
          <a:p>
            <a:r>
              <a:rPr lang="en-US" dirty="0"/>
              <a:t>Evaluation and Prioritization</a:t>
            </a:r>
          </a:p>
        </p:txBody>
      </p:sp>
      <p:cxnSp>
        <p:nvCxnSpPr>
          <p:cNvPr id="27" name="Straight Connector 26">
            <a:extLst>
              <a:ext uri="{FF2B5EF4-FFF2-40B4-BE49-F238E27FC236}">
                <a16:creationId xmlns:a16="http://schemas.microsoft.com/office/drawing/2014/main" id="{E409BC3D-1EDF-4FA3-B66C-B7765FA25DD1}"/>
              </a:ext>
            </a:extLst>
          </p:cNvPr>
          <p:cNvCxnSpPr>
            <a:cxnSpLocks/>
          </p:cNvCxnSpPr>
          <p:nvPr/>
        </p:nvCxnSpPr>
        <p:spPr>
          <a:xfrm>
            <a:off x="6963383" y="5248906"/>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3BF972-7174-457C-8BAE-58C56D7D6AB2}"/>
              </a:ext>
            </a:extLst>
          </p:cNvPr>
          <p:cNvSpPr txBox="1"/>
          <p:nvPr/>
        </p:nvSpPr>
        <p:spPr>
          <a:xfrm>
            <a:off x="6187773" y="3434327"/>
            <a:ext cx="1492760" cy="646331"/>
          </a:xfrm>
          <a:prstGeom prst="rect">
            <a:avLst/>
          </a:prstGeom>
          <a:noFill/>
        </p:spPr>
        <p:txBody>
          <a:bodyPr wrap="square" rtlCol="0">
            <a:spAutoFit/>
          </a:bodyPr>
          <a:lstStyle/>
          <a:p>
            <a:r>
              <a:rPr lang="en-US" dirty="0"/>
              <a:t>Musts and Shoulds</a:t>
            </a:r>
          </a:p>
        </p:txBody>
      </p:sp>
      <p:sp>
        <p:nvSpPr>
          <p:cNvPr id="30" name="TextBox 29">
            <a:extLst>
              <a:ext uri="{FF2B5EF4-FFF2-40B4-BE49-F238E27FC236}">
                <a16:creationId xmlns:a16="http://schemas.microsoft.com/office/drawing/2014/main" id="{A6D0F5A7-0DB3-49B2-8BAC-C91741C7DE8F}"/>
              </a:ext>
            </a:extLst>
          </p:cNvPr>
          <p:cNvSpPr txBox="1"/>
          <p:nvPr/>
        </p:nvSpPr>
        <p:spPr>
          <a:xfrm>
            <a:off x="10040260" y="2325214"/>
            <a:ext cx="1492760" cy="646331"/>
          </a:xfrm>
          <a:prstGeom prst="rect">
            <a:avLst/>
          </a:prstGeom>
          <a:noFill/>
        </p:spPr>
        <p:txBody>
          <a:bodyPr wrap="square" rtlCol="0">
            <a:spAutoFit/>
          </a:bodyPr>
          <a:lstStyle/>
          <a:p>
            <a:r>
              <a:rPr lang="en-US" dirty="0"/>
              <a:t>Coulds and Woulds</a:t>
            </a:r>
          </a:p>
        </p:txBody>
      </p:sp>
      <p:sp>
        <p:nvSpPr>
          <p:cNvPr id="31" name="Arrow: Curved Up 30">
            <a:extLst>
              <a:ext uri="{FF2B5EF4-FFF2-40B4-BE49-F238E27FC236}">
                <a16:creationId xmlns:a16="http://schemas.microsoft.com/office/drawing/2014/main" id="{66C5759E-4FBC-4ED4-83A9-8005B91CC6B5}"/>
              </a:ext>
            </a:extLst>
          </p:cNvPr>
          <p:cNvSpPr/>
          <p:nvPr/>
        </p:nvSpPr>
        <p:spPr>
          <a:xfrm rot="20168830">
            <a:off x="9239445" y="1909055"/>
            <a:ext cx="1974112" cy="33560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4B9B194A-BC0D-4BC8-A2D7-D3ACA779BB6D}"/>
              </a:ext>
            </a:extLst>
          </p:cNvPr>
          <p:cNvSpPr txBox="1"/>
          <p:nvPr/>
        </p:nvSpPr>
        <p:spPr>
          <a:xfrm>
            <a:off x="6012239" y="6200160"/>
            <a:ext cx="3336587" cy="369332"/>
          </a:xfrm>
          <a:prstGeom prst="rect">
            <a:avLst/>
          </a:prstGeom>
          <a:noFill/>
        </p:spPr>
        <p:txBody>
          <a:bodyPr wrap="square" rtlCol="0">
            <a:spAutoFit/>
          </a:bodyPr>
          <a:lstStyle/>
          <a:p>
            <a:r>
              <a:rPr lang="en-US" dirty="0">
                <a:solidFill>
                  <a:schemeClr val="bg1"/>
                </a:solidFill>
              </a:rPr>
              <a:t>Data Readiness</a:t>
            </a:r>
          </a:p>
        </p:txBody>
      </p:sp>
      <p:sp>
        <p:nvSpPr>
          <p:cNvPr id="34" name="TextBox 33">
            <a:extLst>
              <a:ext uri="{FF2B5EF4-FFF2-40B4-BE49-F238E27FC236}">
                <a16:creationId xmlns:a16="http://schemas.microsoft.com/office/drawing/2014/main" id="{554B6FBF-5150-4C0F-B294-193143A3433D}"/>
              </a:ext>
            </a:extLst>
          </p:cNvPr>
          <p:cNvSpPr txBox="1"/>
          <p:nvPr/>
        </p:nvSpPr>
        <p:spPr>
          <a:xfrm>
            <a:off x="3429732" y="1959052"/>
            <a:ext cx="2966930" cy="369332"/>
          </a:xfrm>
          <a:prstGeom prst="rect">
            <a:avLst/>
          </a:prstGeom>
          <a:noFill/>
        </p:spPr>
        <p:txBody>
          <a:bodyPr wrap="square" rtlCol="0">
            <a:spAutoFit/>
          </a:bodyPr>
          <a:lstStyle/>
          <a:p>
            <a:r>
              <a:rPr lang="en-US" dirty="0"/>
              <a:t>CRISP-DM Iteration #1</a:t>
            </a:r>
          </a:p>
        </p:txBody>
      </p:sp>
      <p:sp>
        <p:nvSpPr>
          <p:cNvPr id="35" name="TextBox 34">
            <a:extLst>
              <a:ext uri="{FF2B5EF4-FFF2-40B4-BE49-F238E27FC236}">
                <a16:creationId xmlns:a16="http://schemas.microsoft.com/office/drawing/2014/main" id="{2F76E05F-CFFF-4E3B-8EC8-2A00DA5A1624}"/>
              </a:ext>
            </a:extLst>
          </p:cNvPr>
          <p:cNvSpPr txBox="1"/>
          <p:nvPr/>
        </p:nvSpPr>
        <p:spPr>
          <a:xfrm>
            <a:off x="6979596" y="8133"/>
            <a:ext cx="2966930" cy="369332"/>
          </a:xfrm>
          <a:prstGeom prst="rect">
            <a:avLst/>
          </a:prstGeom>
          <a:noFill/>
        </p:spPr>
        <p:txBody>
          <a:bodyPr wrap="square" rtlCol="0">
            <a:spAutoFit/>
          </a:bodyPr>
          <a:lstStyle/>
          <a:p>
            <a:r>
              <a:rPr lang="en-US" dirty="0"/>
              <a:t>CRISP-DM Iteration #2</a:t>
            </a:r>
          </a:p>
        </p:txBody>
      </p:sp>
      <p:sp>
        <p:nvSpPr>
          <p:cNvPr id="36" name="TextBox 35">
            <a:extLst>
              <a:ext uri="{FF2B5EF4-FFF2-40B4-BE49-F238E27FC236}">
                <a16:creationId xmlns:a16="http://schemas.microsoft.com/office/drawing/2014/main" id="{53D3D2E7-22D8-4910-B564-9407FC89A436}"/>
              </a:ext>
            </a:extLst>
          </p:cNvPr>
          <p:cNvSpPr txBox="1"/>
          <p:nvPr/>
        </p:nvSpPr>
        <p:spPr>
          <a:xfrm>
            <a:off x="7569369" y="5378841"/>
            <a:ext cx="3993945" cy="369332"/>
          </a:xfrm>
          <a:prstGeom prst="rect">
            <a:avLst/>
          </a:prstGeom>
          <a:noFill/>
        </p:spPr>
        <p:txBody>
          <a:bodyPr wrap="square" rtlCol="0">
            <a:spAutoFit/>
          </a:bodyPr>
          <a:lstStyle/>
          <a:p>
            <a:r>
              <a:rPr lang="en-US" dirty="0"/>
              <a:t>Building, Testing and Deploying to Users</a:t>
            </a:r>
          </a:p>
        </p:txBody>
      </p:sp>
      <p:cxnSp>
        <p:nvCxnSpPr>
          <p:cNvPr id="37" name="Straight Connector 36">
            <a:extLst>
              <a:ext uri="{FF2B5EF4-FFF2-40B4-BE49-F238E27FC236}">
                <a16:creationId xmlns:a16="http://schemas.microsoft.com/office/drawing/2014/main" id="{CA4A22DA-FF22-443A-B23A-7F4432587FFF}"/>
              </a:ext>
            </a:extLst>
          </p:cNvPr>
          <p:cNvCxnSpPr>
            <a:cxnSpLocks/>
          </p:cNvCxnSpPr>
          <p:nvPr/>
        </p:nvCxnSpPr>
        <p:spPr>
          <a:xfrm>
            <a:off x="6966626" y="4721077"/>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62FDD3-DBEA-43D4-B685-FFE18F480712}"/>
              </a:ext>
            </a:extLst>
          </p:cNvPr>
          <p:cNvCxnSpPr>
            <a:cxnSpLocks/>
          </p:cNvCxnSpPr>
          <p:nvPr/>
        </p:nvCxnSpPr>
        <p:spPr>
          <a:xfrm>
            <a:off x="9259111" y="4709931"/>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5E5D51-1CAB-408E-91FA-B6B481706203}"/>
              </a:ext>
            </a:extLst>
          </p:cNvPr>
          <p:cNvSpPr txBox="1"/>
          <p:nvPr/>
        </p:nvSpPr>
        <p:spPr>
          <a:xfrm>
            <a:off x="7581568" y="4820994"/>
            <a:ext cx="3128583" cy="369332"/>
          </a:xfrm>
          <a:prstGeom prst="rect">
            <a:avLst/>
          </a:prstGeom>
          <a:noFill/>
        </p:spPr>
        <p:txBody>
          <a:bodyPr wrap="square" rtlCol="0">
            <a:spAutoFit/>
          </a:bodyPr>
          <a:lstStyle/>
          <a:p>
            <a:r>
              <a:rPr lang="en-US" dirty="0"/>
              <a:t>Release 1…………………………</a:t>
            </a:r>
          </a:p>
        </p:txBody>
      </p:sp>
      <p:sp>
        <p:nvSpPr>
          <p:cNvPr id="40" name="TextBox 39">
            <a:extLst>
              <a:ext uri="{FF2B5EF4-FFF2-40B4-BE49-F238E27FC236}">
                <a16:creationId xmlns:a16="http://schemas.microsoft.com/office/drawing/2014/main" id="{E5A5E68B-C321-40FD-BD5B-BE435DEE6E97}"/>
              </a:ext>
            </a:extLst>
          </p:cNvPr>
          <p:cNvSpPr txBox="1"/>
          <p:nvPr/>
        </p:nvSpPr>
        <p:spPr>
          <a:xfrm>
            <a:off x="10114910" y="4831348"/>
            <a:ext cx="1837321" cy="369332"/>
          </a:xfrm>
          <a:prstGeom prst="rect">
            <a:avLst/>
          </a:prstGeom>
          <a:noFill/>
        </p:spPr>
        <p:txBody>
          <a:bodyPr wrap="square" rtlCol="0">
            <a:spAutoFit/>
          </a:bodyPr>
          <a:lstStyle/>
          <a:p>
            <a:r>
              <a:rPr lang="en-US" dirty="0"/>
              <a:t>Release k</a:t>
            </a:r>
          </a:p>
        </p:txBody>
      </p:sp>
      <p:sp>
        <p:nvSpPr>
          <p:cNvPr id="41" name="TextBox 40">
            <a:extLst>
              <a:ext uri="{FF2B5EF4-FFF2-40B4-BE49-F238E27FC236}">
                <a16:creationId xmlns:a16="http://schemas.microsoft.com/office/drawing/2014/main" id="{242F5590-8E72-4B05-A35A-35B9F035EA3A}"/>
              </a:ext>
            </a:extLst>
          </p:cNvPr>
          <p:cNvSpPr txBox="1"/>
          <p:nvPr/>
        </p:nvSpPr>
        <p:spPr>
          <a:xfrm>
            <a:off x="9946526" y="1093820"/>
            <a:ext cx="2966930" cy="369332"/>
          </a:xfrm>
          <a:prstGeom prst="rect">
            <a:avLst/>
          </a:prstGeom>
          <a:noFill/>
        </p:spPr>
        <p:txBody>
          <a:bodyPr wrap="square" rtlCol="0">
            <a:spAutoFit/>
          </a:bodyPr>
          <a:lstStyle/>
          <a:p>
            <a:r>
              <a:rPr lang="en-US" dirty="0"/>
              <a:t>CRISP-DM Iteration #k</a:t>
            </a:r>
          </a:p>
        </p:txBody>
      </p:sp>
      <p:cxnSp>
        <p:nvCxnSpPr>
          <p:cNvPr id="43" name="Straight Connector 42">
            <a:extLst>
              <a:ext uri="{FF2B5EF4-FFF2-40B4-BE49-F238E27FC236}">
                <a16:creationId xmlns:a16="http://schemas.microsoft.com/office/drawing/2014/main" id="{D40AEC23-0C6F-4D00-8DEC-AD8CB7EF6A7B}"/>
              </a:ext>
            </a:extLst>
          </p:cNvPr>
          <p:cNvCxnSpPr>
            <a:cxnSpLocks/>
          </p:cNvCxnSpPr>
          <p:nvPr/>
        </p:nvCxnSpPr>
        <p:spPr>
          <a:xfrm>
            <a:off x="5393988" y="4757902"/>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01E90B2-EE75-4216-A016-31D84A4C8F84}"/>
              </a:ext>
            </a:extLst>
          </p:cNvPr>
          <p:cNvSpPr txBox="1"/>
          <p:nvPr/>
        </p:nvSpPr>
        <p:spPr>
          <a:xfrm>
            <a:off x="5790488" y="4817037"/>
            <a:ext cx="1161546" cy="369332"/>
          </a:xfrm>
          <a:prstGeom prst="rect">
            <a:avLst/>
          </a:prstGeom>
          <a:noFill/>
        </p:spPr>
        <p:txBody>
          <a:bodyPr wrap="square" rtlCol="0">
            <a:spAutoFit/>
          </a:bodyPr>
          <a:lstStyle/>
          <a:p>
            <a:r>
              <a:rPr lang="en-US" dirty="0"/>
              <a:t>Plan</a:t>
            </a:r>
          </a:p>
        </p:txBody>
      </p:sp>
      <p:sp>
        <p:nvSpPr>
          <p:cNvPr id="2" name="TextBox 1">
            <a:extLst>
              <a:ext uri="{FF2B5EF4-FFF2-40B4-BE49-F238E27FC236}">
                <a16:creationId xmlns:a16="http://schemas.microsoft.com/office/drawing/2014/main" id="{5D934C06-EB2E-4886-A8FA-08FA747E63F6}"/>
              </a:ext>
            </a:extLst>
          </p:cNvPr>
          <p:cNvSpPr txBox="1"/>
          <p:nvPr/>
        </p:nvSpPr>
        <p:spPr>
          <a:xfrm>
            <a:off x="5568475" y="2780415"/>
            <a:ext cx="1378278" cy="523220"/>
          </a:xfrm>
          <a:prstGeom prst="rect">
            <a:avLst/>
          </a:prstGeom>
          <a:noFill/>
        </p:spPr>
        <p:txBody>
          <a:bodyPr wrap="square" rtlCol="0">
            <a:spAutoFit/>
          </a:bodyPr>
          <a:lstStyle/>
          <a:p>
            <a:r>
              <a:rPr lang="en-US" sz="1400" i="1" dirty="0">
                <a:solidFill>
                  <a:srgbClr val="0070C0"/>
                </a:solidFill>
              </a:rPr>
              <a:t>Progressive Elaboration</a:t>
            </a:r>
          </a:p>
        </p:txBody>
      </p:sp>
      <p:sp>
        <p:nvSpPr>
          <p:cNvPr id="42" name="TextBox 41">
            <a:extLst>
              <a:ext uri="{FF2B5EF4-FFF2-40B4-BE49-F238E27FC236}">
                <a16:creationId xmlns:a16="http://schemas.microsoft.com/office/drawing/2014/main" id="{9E13733F-F0CB-4453-BE53-9972B626CE43}"/>
              </a:ext>
            </a:extLst>
          </p:cNvPr>
          <p:cNvSpPr txBox="1"/>
          <p:nvPr/>
        </p:nvSpPr>
        <p:spPr>
          <a:xfrm>
            <a:off x="9587096" y="1620498"/>
            <a:ext cx="1378278" cy="523220"/>
          </a:xfrm>
          <a:prstGeom prst="rect">
            <a:avLst/>
          </a:prstGeom>
          <a:noFill/>
        </p:spPr>
        <p:txBody>
          <a:bodyPr wrap="square" rtlCol="0">
            <a:spAutoFit/>
          </a:bodyPr>
          <a:lstStyle/>
          <a:p>
            <a:r>
              <a:rPr lang="en-US" sz="1400" i="1" dirty="0">
                <a:solidFill>
                  <a:srgbClr val="0070C0"/>
                </a:solidFill>
              </a:rPr>
              <a:t>Progressive Elaboration</a:t>
            </a:r>
          </a:p>
        </p:txBody>
      </p:sp>
      <p:sp>
        <p:nvSpPr>
          <p:cNvPr id="5" name="TextBox 4">
            <a:extLst>
              <a:ext uri="{FF2B5EF4-FFF2-40B4-BE49-F238E27FC236}">
                <a16:creationId xmlns:a16="http://schemas.microsoft.com/office/drawing/2014/main" id="{1736792D-03F1-4339-AB30-A95F462BC048}"/>
              </a:ext>
            </a:extLst>
          </p:cNvPr>
          <p:cNvSpPr txBox="1"/>
          <p:nvPr/>
        </p:nvSpPr>
        <p:spPr>
          <a:xfrm>
            <a:off x="2414279" y="363012"/>
            <a:ext cx="3797848" cy="646331"/>
          </a:xfrm>
          <a:prstGeom prst="rect">
            <a:avLst/>
          </a:prstGeom>
          <a:noFill/>
        </p:spPr>
        <p:txBody>
          <a:bodyPr wrap="square" rtlCol="0">
            <a:spAutoFit/>
          </a:bodyPr>
          <a:lstStyle/>
          <a:p>
            <a:r>
              <a:rPr lang="en-US" sz="3600" dirty="0"/>
              <a:t>The Roadmap</a:t>
            </a:r>
          </a:p>
        </p:txBody>
      </p:sp>
    </p:spTree>
    <p:extLst>
      <p:ext uri="{BB962C8B-B14F-4D97-AF65-F5344CB8AC3E}">
        <p14:creationId xmlns:p14="http://schemas.microsoft.com/office/powerpoint/2010/main" val="329769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0A0730C-57EE-4E0F-810E-D770DAEF3087}"/>
              </a:ext>
            </a:extLst>
          </p:cNvPr>
          <p:cNvCxnSpPr>
            <a:cxnSpLocks/>
          </p:cNvCxnSpPr>
          <p:nvPr/>
        </p:nvCxnSpPr>
        <p:spPr>
          <a:xfrm>
            <a:off x="1770434" y="5278637"/>
            <a:ext cx="104215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8F918C9-E7A8-40E1-9204-F83B3DFFBB38}"/>
              </a:ext>
            </a:extLst>
          </p:cNvPr>
          <p:cNvCxnSpPr>
            <a:cxnSpLocks/>
          </p:cNvCxnSpPr>
          <p:nvPr/>
        </p:nvCxnSpPr>
        <p:spPr>
          <a:xfrm flipV="1">
            <a:off x="1776919" y="473174"/>
            <a:ext cx="0" cy="4805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B4E48E-2BB0-41CC-B19F-81F444009383}"/>
              </a:ext>
            </a:extLst>
          </p:cNvPr>
          <p:cNvSpPr txBox="1"/>
          <p:nvPr/>
        </p:nvSpPr>
        <p:spPr>
          <a:xfrm rot="16200000">
            <a:off x="411520" y="3470498"/>
            <a:ext cx="2000351" cy="646331"/>
          </a:xfrm>
          <a:prstGeom prst="rect">
            <a:avLst/>
          </a:prstGeom>
          <a:noFill/>
        </p:spPr>
        <p:txBody>
          <a:bodyPr wrap="square" rtlCol="0">
            <a:spAutoFit/>
          </a:bodyPr>
          <a:lstStyle/>
          <a:p>
            <a:pPr algn="ctr"/>
            <a:r>
              <a:rPr lang="en-US" dirty="0"/>
              <a:t>Process Understanding</a:t>
            </a:r>
          </a:p>
        </p:txBody>
      </p:sp>
      <p:sp>
        <p:nvSpPr>
          <p:cNvPr id="8" name="Rectangle 7">
            <a:extLst>
              <a:ext uri="{FF2B5EF4-FFF2-40B4-BE49-F238E27FC236}">
                <a16:creationId xmlns:a16="http://schemas.microsoft.com/office/drawing/2014/main" id="{E208CD3C-3A1B-4212-A90B-1EA5642B86A1}"/>
              </a:ext>
            </a:extLst>
          </p:cNvPr>
          <p:cNvSpPr/>
          <p:nvPr/>
        </p:nvSpPr>
        <p:spPr>
          <a:xfrm>
            <a:off x="1770434" y="5316434"/>
            <a:ext cx="10421565" cy="5252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662BFD1-199F-45CC-A355-0D6F7DDED524}"/>
              </a:ext>
            </a:extLst>
          </p:cNvPr>
          <p:cNvSpPr txBox="1"/>
          <p:nvPr/>
        </p:nvSpPr>
        <p:spPr>
          <a:xfrm>
            <a:off x="1857983" y="5218095"/>
            <a:ext cx="1566153" cy="646331"/>
          </a:xfrm>
          <a:prstGeom prst="rect">
            <a:avLst/>
          </a:prstGeom>
          <a:noFill/>
        </p:spPr>
        <p:txBody>
          <a:bodyPr wrap="square" rtlCol="0">
            <a:spAutoFit/>
          </a:bodyPr>
          <a:lstStyle/>
          <a:p>
            <a:r>
              <a:rPr lang="en-US" dirty="0"/>
              <a:t>Project </a:t>
            </a:r>
          </a:p>
          <a:p>
            <a:r>
              <a:rPr lang="en-US" dirty="0"/>
              <a:t>Prep</a:t>
            </a:r>
          </a:p>
        </p:txBody>
      </p:sp>
      <p:cxnSp>
        <p:nvCxnSpPr>
          <p:cNvPr id="11" name="Straight Connector 10">
            <a:extLst>
              <a:ext uri="{FF2B5EF4-FFF2-40B4-BE49-F238E27FC236}">
                <a16:creationId xmlns:a16="http://schemas.microsoft.com/office/drawing/2014/main" id="{9A640AEE-96BF-4D3B-BE60-A7F0C13D16AF}"/>
              </a:ext>
            </a:extLst>
          </p:cNvPr>
          <p:cNvCxnSpPr>
            <a:cxnSpLocks/>
          </p:cNvCxnSpPr>
          <p:nvPr/>
        </p:nvCxnSpPr>
        <p:spPr>
          <a:xfrm>
            <a:off x="2757792" y="5200680"/>
            <a:ext cx="0" cy="646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6721B2-E42A-4624-924F-2C1D033913CA}"/>
              </a:ext>
            </a:extLst>
          </p:cNvPr>
          <p:cNvSpPr txBox="1"/>
          <p:nvPr/>
        </p:nvSpPr>
        <p:spPr>
          <a:xfrm>
            <a:off x="3347044" y="5233151"/>
            <a:ext cx="1566153" cy="646331"/>
          </a:xfrm>
          <a:prstGeom prst="rect">
            <a:avLst/>
          </a:prstGeom>
          <a:noFill/>
        </p:spPr>
        <p:txBody>
          <a:bodyPr wrap="square" rtlCol="0">
            <a:spAutoFit/>
          </a:bodyPr>
          <a:lstStyle/>
          <a:p>
            <a:r>
              <a:rPr lang="en-US" dirty="0"/>
              <a:t>Baseline Build and Demos</a:t>
            </a:r>
          </a:p>
        </p:txBody>
      </p:sp>
      <p:cxnSp>
        <p:nvCxnSpPr>
          <p:cNvPr id="16" name="Straight Connector 15">
            <a:extLst>
              <a:ext uri="{FF2B5EF4-FFF2-40B4-BE49-F238E27FC236}">
                <a16:creationId xmlns:a16="http://schemas.microsoft.com/office/drawing/2014/main" id="{A8F17EF7-91CA-4F22-AD7F-FAF026646F0A}"/>
              </a:ext>
            </a:extLst>
          </p:cNvPr>
          <p:cNvCxnSpPr>
            <a:cxnSpLocks/>
          </p:cNvCxnSpPr>
          <p:nvPr/>
        </p:nvCxnSpPr>
        <p:spPr>
          <a:xfrm>
            <a:off x="5385881" y="5278637"/>
            <a:ext cx="0" cy="52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B5518F0-9EB3-43B1-ABCD-FDD35911ECC8}"/>
              </a:ext>
            </a:extLst>
          </p:cNvPr>
          <p:cNvPicPr>
            <a:picLocks noChangeAspect="1"/>
          </p:cNvPicPr>
          <p:nvPr/>
        </p:nvPicPr>
        <p:blipFill>
          <a:blip r:embed="rId2"/>
          <a:stretch>
            <a:fillRect/>
          </a:stretch>
        </p:blipFill>
        <p:spPr>
          <a:xfrm>
            <a:off x="3068075" y="2551937"/>
            <a:ext cx="2124092" cy="2483455"/>
          </a:xfrm>
          <a:prstGeom prst="rect">
            <a:avLst/>
          </a:prstGeom>
        </p:spPr>
      </p:pic>
      <p:sp>
        <p:nvSpPr>
          <p:cNvPr id="22" name="Arrow: Right 21">
            <a:extLst>
              <a:ext uri="{FF2B5EF4-FFF2-40B4-BE49-F238E27FC236}">
                <a16:creationId xmlns:a16="http://schemas.microsoft.com/office/drawing/2014/main" id="{A9D31C3B-2C33-420F-9528-DCDAF3187700}"/>
              </a:ext>
            </a:extLst>
          </p:cNvPr>
          <p:cNvSpPr/>
          <p:nvPr/>
        </p:nvSpPr>
        <p:spPr>
          <a:xfrm>
            <a:off x="1770434" y="5986588"/>
            <a:ext cx="10421566" cy="80331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69A5ADE9-0419-44F1-8194-15713216CB90}"/>
              </a:ext>
            </a:extLst>
          </p:cNvPr>
          <p:cNvPicPr>
            <a:picLocks noChangeAspect="1"/>
          </p:cNvPicPr>
          <p:nvPr/>
        </p:nvPicPr>
        <p:blipFill>
          <a:blip r:embed="rId2"/>
          <a:stretch>
            <a:fillRect/>
          </a:stretch>
        </p:blipFill>
        <p:spPr>
          <a:xfrm>
            <a:off x="6952034" y="473174"/>
            <a:ext cx="2124092" cy="2483455"/>
          </a:xfrm>
          <a:prstGeom prst="rect">
            <a:avLst/>
          </a:prstGeom>
        </p:spPr>
      </p:pic>
      <p:sp>
        <p:nvSpPr>
          <p:cNvPr id="24" name="Arrow: Curved Up 23">
            <a:extLst>
              <a:ext uri="{FF2B5EF4-FFF2-40B4-BE49-F238E27FC236}">
                <a16:creationId xmlns:a16="http://schemas.microsoft.com/office/drawing/2014/main" id="{0CAA8A16-7373-490E-A69F-D2539DFC3509}"/>
              </a:ext>
            </a:extLst>
          </p:cNvPr>
          <p:cNvSpPr/>
          <p:nvPr/>
        </p:nvSpPr>
        <p:spPr>
          <a:xfrm rot="20168830">
            <a:off x="5225071" y="3130929"/>
            <a:ext cx="1974112" cy="33560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992C64C4-9BAD-4BDC-9601-C4A7F95B2A42}"/>
              </a:ext>
            </a:extLst>
          </p:cNvPr>
          <p:cNvSpPr txBox="1"/>
          <p:nvPr/>
        </p:nvSpPr>
        <p:spPr>
          <a:xfrm>
            <a:off x="5385881" y="5248906"/>
            <a:ext cx="1566153" cy="646331"/>
          </a:xfrm>
          <a:prstGeom prst="rect">
            <a:avLst/>
          </a:prstGeom>
          <a:noFill/>
        </p:spPr>
        <p:txBody>
          <a:bodyPr wrap="square" rtlCol="0">
            <a:spAutoFit/>
          </a:bodyPr>
          <a:lstStyle/>
          <a:p>
            <a:r>
              <a:rPr lang="en-US" dirty="0"/>
              <a:t>Evaluation and Prioritization</a:t>
            </a:r>
          </a:p>
        </p:txBody>
      </p:sp>
      <p:cxnSp>
        <p:nvCxnSpPr>
          <p:cNvPr id="27" name="Straight Connector 26">
            <a:extLst>
              <a:ext uri="{FF2B5EF4-FFF2-40B4-BE49-F238E27FC236}">
                <a16:creationId xmlns:a16="http://schemas.microsoft.com/office/drawing/2014/main" id="{E409BC3D-1EDF-4FA3-B66C-B7765FA25DD1}"/>
              </a:ext>
            </a:extLst>
          </p:cNvPr>
          <p:cNvCxnSpPr>
            <a:cxnSpLocks/>
          </p:cNvCxnSpPr>
          <p:nvPr/>
        </p:nvCxnSpPr>
        <p:spPr>
          <a:xfrm>
            <a:off x="6963383" y="5248906"/>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3BF972-7174-457C-8BAE-58C56D7D6AB2}"/>
              </a:ext>
            </a:extLst>
          </p:cNvPr>
          <p:cNvSpPr txBox="1"/>
          <p:nvPr/>
        </p:nvSpPr>
        <p:spPr>
          <a:xfrm>
            <a:off x="6187773" y="3434327"/>
            <a:ext cx="1492760" cy="646331"/>
          </a:xfrm>
          <a:prstGeom prst="rect">
            <a:avLst/>
          </a:prstGeom>
          <a:noFill/>
        </p:spPr>
        <p:txBody>
          <a:bodyPr wrap="square" rtlCol="0">
            <a:spAutoFit/>
          </a:bodyPr>
          <a:lstStyle/>
          <a:p>
            <a:r>
              <a:rPr lang="en-US" dirty="0"/>
              <a:t>Musts and Shoulds</a:t>
            </a:r>
          </a:p>
        </p:txBody>
      </p:sp>
      <p:sp>
        <p:nvSpPr>
          <p:cNvPr id="30" name="TextBox 29">
            <a:extLst>
              <a:ext uri="{FF2B5EF4-FFF2-40B4-BE49-F238E27FC236}">
                <a16:creationId xmlns:a16="http://schemas.microsoft.com/office/drawing/2014/main" id="{A6D0F5A7-0DB3-49B2-8BAC-C91741C7DE8F}"/>
              </a:ext>
            </a:extLst>
          </p:cNvPr>
          <p:cNvSpPr txBox="1"/>
          <p:nvPr/>
        </p:nvSpPr>
        <p:spPr>
          <a:xfrm>
            <a:off x="10040260" y="2325214"/>
            <a:ext cx="1492760" cy="646331"/>
          </a:xfrm>
          <a:prstGeom prst="rect">
            <a:avLst/>
          </a:prstGeom>
          <a:noFill/>
        </p:spPr>
        <p:txBody>
          <a:bodyPr wrap="square" rtlCol="0">
            <a:spAutoFit/>
          </a:bodyPr>
          <a:lstStyle/>
          <a:p>
            <a:r>
              <a:rPr lang="en-US" dirty="0"/>
              <a:t>Coulds and Woulds</a:t>
            </a:r>
          </a:p>
        </p:txBody>
      </p:sp>
      <p:sp>
        <p:nvSpPr>
          <p:cNvPr id="31" name="Arrow: Curved Up 30">
            <a:extLst>
              <a:ext uri="{FF2B5EF4-FFF2-40B4-BE49-F238E27FC236}">
                <a16:creationId xmlns:a16="http://schemas.microsoft.com/office/drawing/2014/main" id="{66C5759E-4FBC-4ED4-83A9-8005B91CC6B5}"/>
              </a:ext>
            </a:extLst>
          </p:cNvPr>
          <p:cNvSpPr/>
          <p:nvPr/>
        </p:nvSpPr>
        <p:spPr>
          <a:xfrm rot="20168830">
            <a:off x="9239445" y="1909055"/>
            <a:ext cx="1974112" cy="33560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4B9B194A-BC0D-4BC8-A2D7-D3ACA779BB6D}"/>
              </a:ext>
            </a:extLst>
          </p:cNvPr>
          <p:cNvSpPr txBox="1"/>
          <p:nvPr/>
        </p:nvSpPr>
        <p:spPr>
          <a:xfrm>
            <a:off x="6012239" y="6200160"/>
            <a:ext cx="3336587" cy="369332"/>
          </a:xfrm>
          <a:prstGeom prst="rect">
            <a:avLst/>
          </a:prstGeom>
          <a:noFill/>
        </p:spPr>
        <p:txBody>
          <a:bodyPr wrap="square" rtlCol="0">
            <a:spAutoFit/>
          </a:bodyPr>
          <a:lstStyle/>
          <a:p>
            <a:r>
              <a:rPr lang="en-US" dirty="0">
                <a:solidFill>
                  <a:schemeClr val="bg1"/>
                </a:solidFill>
              </a:rPr>
              <a:t>Data Readiness</a:t>
            </a:r>
          </a:p>
        </p:txBody>
      </p:sp>
      <p:sp>
        <p:nvSpPr>
          <p:cNvPr id="34" name="TextBox 33">
            <a:extLst>
              <a:ext uri="{FF2B5EF4-FFF2-40B4-BE49-F238E27FC236}">
                <a16:creationId xmlns:a16="http://schemas.microsoft.com/office/drawing/2014/main" id="{554B6FBF-5150-4C0F-B294-193143A3433D}"/>
              </a:ext>
            </a:extLst>
          </p:cNvPr>
          <p:cNvSpPr txBox="1"/>
          <p:nvPr/>
        </p:nvSpPr>
        <p:spPr>
          <a:xfrm>
            <a:off x="3429732" y="1959052"/>
            <a:ext cx="2966930" cy="369332"/>
          </a:xfrm>
          <a:prstGeom prst="rect">
            <a:avLst/>
          </a:prstGeom>
          <a:noFill/>
        </p:spPr>
        <p:txBody>
          <a:bodyPr wrap="square" rtlCol="0">
            <a:spAutoFit/>
          </a:bodyPr>
          <a:lstStyle/>
          <a:p>
            <a:r>
              <a:rPr lang="en-US" dirty="0"/>
              <a:t>CRISP-DM Iteration #1</a:t>
            </a:r>
          </a:p>
        </p:txBody>
      </p:sp>
      <p:sp>
        <p:nvSpPr>
          <p:cNvPr id="35" name="TextBox 34">
            <a:extLst>
              <a:ext uri="{FF2B5EF4-FFF2-40B4-BE49-F238E27FC236}">
                <a16:creationId xmlns:a16="http://schemas.microsoft.com/office/drawing/2014/main" id="{2F76E05F-CFFF-4E3B-8EC8-2A00DA5A1624}"/>
              </a:ext>
            </a:extLst>
          </p:cNvPr>
          <p:cNvSpPr txBox="1"/>
          <p:nvPr/>
        </p:nvSpPr>
        <p:spPr>
          <a:xfrm>
            <a:off x="6979596" y="8133"/>
            <a:ext cx="2966930" cy="369332"/>
          </a:xfrm>
          <a:prstGeom prst="rect">
            <a:avLst/>
          </a:prstGeom>
          <a:noFill/>
        </p:spPr>
        <p:txBody>
          <a:bodyPr wrap="square" rtlCol="0">
            <a:spAutoFit/>
          </a:bodyPr>
          <a:lstStyle/>
          <a:p>
            <a:r>
              <a:rPr lang="en-US" dirty="0"/>
              <a:t>CRISP-DM Iteration #2</a:t>
            </a:r>
          </a:p>
        </p:txBody>
      </p:sp>
      <p:sp>
        <p:nvSpPr>
          <p:cNvPr id="36" name="TextBox 35">
            <a:extLst>
              <a:ext uri="{FF2B5EF4-FFF2-40B4-BE49-F238E27FC236}">
                <a16:creationId xmlns:a16="http://schemas.microsoft.com/office/drawing/2014/main" id="{53D3D2E7-22D8-4910-B564-9407FC89A436}"/>
              </a:ext>
            </a:extLst>
          </p:cNvPr>
          <p:cNvSpPr txBox="1"/>
          <p:nvPr/>
        </p:nvSpPr>
        <p:spPr>
          <a:xfrm>
            <a:off x="7569369" y="5378841"/>
            <a:ext cx="3993945" cy="369332"/>
          </a:xfrm>
          <a:prstGeom prst="rect">
            <a:avLst/>
          </a:prstGeom>
          <a:noFill/>
        </p:spPr>
        <p:txBody>
          <a:bodyPr wrap="square" rtlCol="0">
            <a:spAutoFit/>
          </a:bodyPr>
          <a:lstStyle/>
          <a:p>
            <a:r>
              <a:rPr lang="en-US" dirty="0"/>
              <a:t>Building, Testing and Deploying to Users</a:t>
            </a:r>
          </a:p>
        </p:txBody>
      </p:sp>
      <p:cxnSp>
        <p:nvCxnSpPr>
          <p:cNvPr id="37" name="Straight Connector 36">
            <a:extLst>
              <a:ext uri="{FF2B5EF4-FFF2-40B4-BE49-F238E27FC236}">
                <a16:creationId xmlns:a16="http://schemas.microsoft.com/office/drawing/2014/main" id="{CA4A22DA-FF22-443A-B23A-7F4432587FFF}"/>
              </a:ext>
            </a:extLst>
          </p:cNvPr>
          <p:cNvCxnSpPr>
            <a:cxnSpLocks/>
          </p:cNvCxnSpPr>
          <p:nvPr/>
        </p:nvCxnSpPr>
        <p:spPr>
          <a:xfrm>
            <a:off x="6966626" y="4721077"/>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62FDD3-DBEA-43D4-B685-FFE18F480712}"/>
              </a:ext>
            </a:extLst>
          </p:cNvPr>
          <p:cNvCxnSpPr>
            <a:cxnSpLocks/>
          </p:cNvCxnSpPr>
          <p:nvPr/>
        </p:nvCxnSpPr>
        <p:spPr>
          <a:xfrm>
            <a:off x="9259111" y="4709931"/>
            <a:ext cx="0" cy="55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5E5D51-1CAB-408E-91FA-B6B481706203}"/>
              </a:ext>
            </a:extLst>
          </p:cNvPr>
          <p:cNvSpPr txBox="1"/>
          <p:nvPr/>
        </p:nvSpPr>
        <p:spPr>
          <a:xfrm>
            <a:off x="7581568" y="4820994"/>
            <a:ext cx="3128583" cy="369332"/>
          </a:xfrm>
          <a:prstGeom prst="rect">
            <a:avLst/>
          </a:prstGeom>
          <a:noFill/>
        </p:spPr>
        <p:txBody>
          <a:bodyPr wrap="square" rtlCol="0">
            <a:spAutoFit/>
          </a:bodyPr>
          <a:lstStyle/>
          <a:p>
            <a:r>
              <a:rPr lang="en-US" dirty="0"/>
              <a:t>Release 1…………………………</a:t>
            </a:r>
          </a:p>
        </p:txBody>
      </p:sp>
      <p:sp>
        <p:nvSpPr>
          <p:cNvPr id="40" name="TextBox 39">
            <a:extLst>
              <a:ext uri="{FF2B5EF4-FFF2-40B4-BE49-F238E27FC236}">
                <a16:creationId xmlns:a16="http://schemas.microsoft.com/office/drawing/2014/main" id="{E5A5E68B-C321-40FD-BD5B-BE435DEE6E97}"/>
              </a:ext>
            </a:extLst>
          </p:cNvPr>
          <p:cNvSpPr txBox="1"/>
          <p:nvPr/>
        </p:nvSpPr>
        <p:spPr>
          <a:xfrm>
            <a:off x="10114910" y="4831348"/>
            <a:ext cx="1837321" cy="369332"/>
          </a:xfrm>
          <a:prstGeom prst="rect">
            <a:avLst/>
          </a:prstGeom>
          <a:noFill/>
        </p:spPr>
        <p:txBody>
          <a:bodyPr wrap="square" rtlCol="0">
            <a:spAutoFit/>
          </a:bodyPr>
          <a:lstStyle/>
          <a:p>
            <a:r>
              <a:rPr lang="en-US" dirty="0"/>
              <a:t>Release k</a:t>
            </a:r>
          </a:p>
        </p:txBody>
      </p:sp>
      <p:sp>
        <p:nvSpPr>
          <p:cNvPr id="41" name="TextBox 40">
            <a:extLst>
              <a:ext uri="{FF2B5EF4-FFF2-40B4-BE49-F238E27FC236}">
                <a16:creationId xmlns:a16="http://schemas.microsoft.com/office/drawing/2014/main" id="{242F5590-8E72-4B05-A35A-35B9F035EA3A}"/>
              </a:ext>
            </a:extLst>
          </p:cNvPr>
          <p:cNvSpPr txBox="1"/>
          <p:nvPr/>
        </p:nvSpPr>
        <p:spPr>
          <a:xfrm>
            <a:off x="9946526" y="1093820"/>
            <a:ext cx="2966930" cy="369332"/>
          </a:xfrm>
          <a:prstGeom prst="rect">
            <a:avLst/>
          </a:prstGeom>
          <a:noFill/>
        </p:spPr>
        <p:txBody>
          <a:bodyPr wrap="square" rtlCol="0">
            <a:spAutoFit/>
          </a:bodyPr>
          <a:lstStyle/>
          <a:p>
            <a:r>
              <a:rPr lang="en-US" dirty="0"/>
              <a:t>CRISP-DM Iteration #k</a:t>
            </a:r>
          </a:p>
        </p:txBody>
      </p:sp>
      <p:sp>
        <p:nvSpPr>
          <p:cNvPr id="2" name="TextBox 1">
            <a:extLst>
              <a:ext uri="{FF2B5EF4-FFF2-40B4-BE49-F238E27FC236}">
                <a16:creationId xmlns:a16="http://schemas.microsoft.com/office/drawing/2014/main" id="{72C71A04-FE68-46D3-BCBE-ABA7CAA7EE6A}"/>
              </a:ext>
            </a:extLst>
          </p:cNvPr>
          <p:cNvSpPr txBox="1"/>
          <p:nvPr/>
        </p:nvSpPr>
        <p:spPr>
          <a:xfrm>
            <a:off x="4054396" y="1536166"/>
            <a:ext cx="2275542" cy="369332"/>
          </a:xfrm>
          <a:prstGeom prst="rect">
            <a:avLst/>
          </a:prstGeom>
          <a:noFill/>
        </p:spPr>
        <p:txBody>
          <a:bodyPr wrap="square" rtlCol="0">
            <a:spAutoFit/>
          </a:bodyPr>
          <a:lstStyle/>
          <a:p>
            <a:r>
              <a:rPr lang="en-US" dirty="0">
                <a:solidFill>
                  <a:srgbClr val="0070C0"/>
                </a:solidFill>
              </a:rPr>
              <a:t>Sprint #1</a:t>
            </a:r>
          </a:p>
        </p:txBody>
      </p:sp>
      <p:sp>
        <p:nvSpPr>
          <p:cNvPr id="32" name="TextBox 31">
            <a:extLst>
              <a:ext uri="{FF2B5EF4-FFF2-40B4-BE49-F238E27FC236}">
                <a16:creationId xmlns:a16="http://schemas.microsoft.com/office/drawing/2014/main" id="{231C93C3-9636-4CD8-ADA5-B9B537C4F847}"/>
              </a:ext>
            </a:extLst>
          </p:cNvPr>
          <p:cNvSpPr txBox="1"/>
          <p:nvPr/>
        </p:nvSpPr>
        <p:spPr>
          <a:xfrm>
            <a:off x="8507855" y="344387"/>
            <a:ext cx="2275542" cy="369332"/>
          </a:xfrm>
          <a:prstGeom prst="rect">
            <a:avLst/>
          </a:prstGeom>
          <a:noFill/>
        </p:spPr>
        <p:txBody>
          <a:bodyPr wrap="square" rtlCol="0">
            <a:spAutoFit/>
          </a:bodyPr>
          <a:lstStyle/>
          <a:p>
            <a:r>
              <a:rPr lang="en-US" dirty="0">
                <a:solidFill>
                  <a:srgbClr val="0070C0"/>
                </a:solidFill>
              </a:rPr>
              <a:t>Sprint #2</a:t>
            </a:r>
          </a:p>
        </p:txBody>
      </p:sp>
      <p:sp>
        <p:nvSpPr>
          <p:cNvPr id="43" name="TextBox 42">
            <a:extLst>
              <a:ext uri="{FF2B5EF4-FFF2-40B4-BE49-F238E27FC236}">
                <a16:creationId xmlns:a16="http://schemas.microsoft.com/office/drawing/2014/main" id="{EE4F703E-0C26-4B47-80A7-02A52B4D5C56}"/>
              </a:ext>
            </a:extLst>
          </p:cNvPr>
          <p:cNvSpPr txBox="1"/>
          <p:nvPr/>
        </p:nvSpPr>
        <p:spPr>
          <a:xfrm>
            <a:off x="10957142" y="711907"/>
            <a:ext cx="2275542" cy="369332"/>
          </a:xfrm>
          <a:prstGeom prst="rect">
            <a:avLst/>
          </a:prstGeom>
          <a:noFill/>
        </p:spPr>
        <p:txBody>
          <a:bodyPr wrap="square" rtlCol="0">
            <a:spAutoFit/>
          </a:bodyPr>
          <a:lstStyle/>
          <a:p>
            <a:r>
              <a:rPr lang="en-US" dirty="0">
                <a:solidFill>
                  <a:srgbClr val="0070C0"/>
                </a:solidFill>
              </a:rPr>
              <a:t>Sprint #k</a:t>
            </a:r>
          </a:p>
        </p:txBody>
      </p:sp>
      <p:sp>
        <p:nvSpPr>
          <p:cNvPr id="44" name="TextBox 43">
            <a:extLst>
              <a:ext uri="{FF2B5EF4-FFF2-40B4-BE49-F238E27FC236}">
                <a16:creationId xmlns:a16="http://schemas.microsoft.com/office/drawing/2014/main" id="{21BDFE86-E883-43E1-B250-137C27C10AB8}"/>
              </a:ext>
            </a:extLst>
          </p:cNvPr>
          <p:cNvSpPr txBox="1"/>
          <p:nvPr/>
        </p:nvSpPr>
        <p:spPr>
          <a:xfrm rot="16200000">
            <a:off x="419349" y="1228595"/>
            <a:ext cx="2000351" cy="646331"/>
          </a:xfrm>
          <a:prstGeom prst="rect">
            <a:avLst/>
          </a:prstGeom>
          <a:noFill/>
        </p:spPr>
        <p:txBody>
          <a:bodyPr wrap="square" rtlCol="0">
            <a:spAutoFit/>
          </a:bodyPr>
          <a:lstStyle/>
          <a:p>
            <a:pPr algn="ctr"/>
            <a:r>
              <a:rPr lang="en-US" dirty="0"/>
              <a:t>Applying Predictions</a:t>
            </a:r>
          </a:p>
        </p:txBody>
      </p:sp>
      <p:sp>
        <p:nvSpPr>
          <p:cNvPr id="45" name="TextBox 44">
            <a:extLst>
              <a:ext uri="{FF2B5EF4-FFF2-40B4-BE49-F238E27FC236}">
                <a16:creationId xmlns:a16="http://schemas.microsoft.com/office/drawing/2014/main" id="{C3F02CE8-C13F-4CC7-A3B4-C344DB70C7E7}"/>
              </a:ext>
            </a:extLst>
          </p:cNvPr>
          <p:cNvSpPr txBox="1"/>
          <p:nvPr/>
        </p:nvSpPr>
        <p:spPr>
          <a:xfrm>
            <a:off x="5568475" y="2780415"/>
            <a:ext cx="1378278" cy="523220"/>
          </a:xfrm>
          <a:prstGeom prst="rect">
            <a:avLst/>
          </a:prstGeom>
          <a:noFill/>
        </p:spPr>
        <p:txBody>
          <a:bodyPr wrap="square" rtlCol="0">
            <a:spAutoFit/>
          </a:bodyPr>
          <a:lstStyle/>
          <a:p>
            <a:r>
              <a:rPr lang="en-US" sz="1400" i="1" dirty="0">
                <a:solidFill>
                  <a:srgbClr val="0070C0"/>
                </a:solidFill>
              </a:rPr>
              <a:t>Progressive Elaboration</a:t>
            </a:r>
          </a:p>
        </p:txBody>
      </p:sp>
      <p:sp>
        <p:nvSpPr>
          <p:cNvPr id="46" name="TextBox 45">
            <a:extLst>
              <a:ext uri="{FF2B5EF4-FFF2-40B4-BE49-F238E27FC236}">
                <a16:creationId xmlns:a16="http://schemas.microsoft.com/office/drawing/2014/main" id="{5FC024D7-17BF-4DD9-B080-6BA61C1278B1}"/>
              </a:ext>
            </a:extLst>
          </p:cNvPr>
          <p:cNvSpPr txBox="1"/>
          <p:nvPr/>
        </p:nvSpPr>
        <p:spPr>
          <a:xfrm>
            <a:off x="9537362" y="1657089"/>
            <a:ext cx="1378278" cy="523220"/>
          </a:xfrm>
          <a:prstGeom prst="rect">
            <a:avLst/>
          </a:prstGeom>
          <a:noFill/>
        </p:spPr>
        <p:txBody>
          <a:bodyPr wrap="square" rtlCol="0">
            <a:spAutoFit/>
          </a:bodyPr>
          <a:lstStyle/>
          <a:p>
            <a:r>
              <a:rPr lang="en-US" sz="1400" i="1" dirty="0">
                <a:solidFill>
                  <a:srgbClr val="0070C0"/>
                </a:solidFill>
              </a:rPr>
              <a:t>Progressive Elaboration</a:t>
            </a:r>
          </a:p>
        </p:txBody>
      </p:sp>
      <p:grpSp>
        <p:nvGrpSpPr>
          <p:cNvPr id="6" name="Group 5">
            <a:extLst>
              <a:ext uri="{FF2B5EF4-FFF2-40B4-BE49-F238E27FC236}">
                <a16:creationId xmlns:a16="http://schemas.microsoft.com/office/drawing/2014/main" id="{84769A31-E1C6-414D-95E8-9B63166136FA}"/>
              </a:ext>
            </a:extLst>
          </p:cNvPr>
          <p:cNvGrpSpPr/>
          <p:nvPr/>
        </p:nvGrpSpPr>
        <p:grpSpPr>
          <a:xfrm>
            <a:off x="7751136" y="3120108"/>
            <a:ext cx="2211746" cy="1371420"/>
            <a:chOff x="7751136" y="3120108"/>
            <a:chExt cx="2211746" cy="1371420"/>
          </a:xfrm>
        </p:grpSpPr>
        <p:sp>
          <p:nvSpPr>
            <p:cNvPr id="42" name="Arrow: Down 41">
              <a:extLst>
                <a:ext uri="{FF2B5EF4-FFF2-40B4-BE49-F238E27FC236}">
                  <a16:creationId xmlns:a16="http://schemas.microsoft.com/office/drawing/2014/main" id="{E9661E01-28CA-43D0-BA19-9279C64703E2}"/>
                </a:ext>
              </a:extLst>
            </p:cNvPr>
            <p:cNvSpPr/>
            <p:nvPr/>
          </p:nvSpPr>
          <p:spPr>
            <a:xfrm rot="10800000">
              <a:off x="7751136" y="3120108"/>
              <a:ext cx="711925" cy="137142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69123-04AE-4B0A-93EE-A3B8EBE0D80D}"/>
                </a:ext>
              </a:extLst>
            </p:cNvPr>
            <p:cNvSpPr txBox="1"/>
            <p:nvPr/>
          </p:nvSpPr>
          <p:spPr>
            <a:xfrm>
              <a:off x="8055661" y="3482652"/>
              <a:ext cx="1907221" cy="646331"/>
            </a:xfrm>
            <a:prstGeom prst="rect">
              <a:avLst/>
            </a:prstGeom>
            <a:noFill/>
          </p:spPr>
          <p:txBody>
            <a:bodyPr wrap="square" rtlCol="0">
              <a:spAutoFit/>
            </a:bodyPr>
            <a:lstStyle/>
            <a:p>
              <a:pPr algn="ctr"/>
              <a:r>
                <a:rPr lang="en-US" dirty="0"/>
                <a:t>Model Deployment</a:t>
              </a:r>
            </a:p>
          </p:txBody>
        </p:sp>
      </p:grpSp>
      <p:sp>
        <p:nvSpPr>
          <p:cNvPr id="47" name="TextBox 46">
            <a:extLst>
              <a:ext uri="{FF2B5EF4-FFF2-40B4-BE49-F238E27FC236}">
                <a16:creationId xmlns:a16="http://schemas.microsoft.com/office/drawing/2014/main" id="{E2089508-1A9D-447F-B7FE-8671A8150ED1}"/>
              </a:ext>
            </a:extLst>
          </p:cNvPr>
          <p:cNvSpPr txBox="1"/>
          <p:nvPr/>
        </p:nvSpPr>
        <p:spPr>
          <a:xfrm>
            <a:off x="1659139" y="4270555"/>
            <a:ext cx="1352141" cy="954107"/>
          </a:xfrm>
          <a:prstGeom prst="rect">
            <a:avLst/>
          </a:prstGeom>
          <a:noFill/>
        </p:spPr>
        <p:txBody>
          <a:bodyPr wrap="square" rtlCol="0">
            <a:spAutoFit/>
          </a:bodyPr>
          <a:lstStyle/>
          <a:p>
            <a:pPr algn="ctr"/>
            <a:r>
              <a:rPr lang="en-US" sz="1400" dirty="0"/>
              <a:t>Scope Verification First Cut Value Props</a:t>
            </a:r>
          </a:p>
        </p:txBody>
      </p:sp>
    </p:spTree>
    <p:extLst>
      <p:ext uri="{BB962C8B-B14F-4D97-AF65-F5344CB8AC3E}">
        <p14:creationId xmlns:p14="http://schemas.microsoft.com/office/powerpoint/2010/main" val="428905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1740F-1D4B-4332-929A-309174DE9256}"/>
              </a:ext>
            </a:extLst>
          </p:cNvPr>
          <p:cNvSpPr txBox="1"/>
          <p:nvPr/>
        </p:nvSpPr>
        <p:spPr>
          <a:xfrm>
            <a:off x="728869" y="2132066"/>
            <a:ext cx="10628243" cy="1323439"/>
          </a:xfrm>
          <a:prstGeom prst="rect">
            <a:avLst/>
          </a:prstGeom>
          <a:noFill/>
        </p:spPr>
        <p:txBody>
          <a:bodyPr wrap="square" rtlCol="0">
            <a:spAutoFit/>
          </a:bodyPr>
          <a:lstStyle/>
          <a:p>
            <a:pPr algn="ctr"/>
            <a:r>
              <a:rPr lang="en-US" sz="4000" dirty="0"/>
              <a:t>Current Focus For Data Science in the Enterprise</a:t>
            </a:r>
          </a:p>
          <a:p>
            <a:pPr algn="ctr"/>
            <a:r>
              <a:rPr lang="en-US" sz="4000" i="1" dirty="0"/>
              <a:t>Digitalization: Driving Evolution or Revolution?</a:t>
            </a:r>
          </a:p>
        </p:txBody>
      </p:sp>
    </p:spTree>
    <p:extLst>
      <p:ext uri="{BB962C8B-B14F-4D97-AF65-F5344CB8AC3E}">
        <p14:creationId xmlns:p14="http://schemas.microsoft.com/office/powerpoint/2010/main" val="3587266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511879-2CFA-437B-AA51-D97C33F3B3FB}"/>
              </a:ext>
            </a:extLst>
          </p:cNvPr>
          <p:cNvPicPr>
            <a:picLocks noChangeAspect="1"/>
          </p:cNvPicPr>
          <p:nvPr/>
        </p:nvPicPr>
        <p:blipFill>
          <a:blip r:embed="rId2"/>
          <a:stretch>
            <a:fillRect/>
          </a:stretch>
        </p:blipFill>
        <p:spPr>
          <a:xfrm>
            <a:off x="953084" y="969496"/>
            <a:ext cx="3538233" cy="4919007"/>
          </a:xfrm>
          <a:prstGeom prst="rect">
            <a:avLst/>
          </a:prstGeom>
        </p:spPr>
      </p:pic>
      <p:pic>
        <p:nvPicPr>
          <p:cNvPr id="3" name="Picture 2">
            <a:extLst>
              <a:ext uri="{FF2B5EF4-FFF2-40B4-BE49-F238E27FC236}">
                <a16:creationId xmlns:a16="http://schemas.microsoft.com/office/drawing/2014/main" id="{EA80154B-49D4-4C00-BFD3-4BA64DA2BA8A}"/>
              </a:ext>
            </a:extLst>
          </p:cNvPr>
          <p:cNvPicPr>
            <a:picLocks noChangeAspect="1"/>
          </p:cNvPicPr>
          <p:nvPr/>
        </p:nvPicPr>
        <p:blipFill>
          <a:blip r:embed="rId3"/>
          <a:stretch>
            <a:fillRect/>
          </a:stretch>
        </p:blipFill>
        <p:spPr>
          <a:xfrm>
            <a:off x="4491317" y="2395258"/>
            <a:ext cx="7153275" cy="400050"/>
          </a:xfrm>
          <a:prstGeom prst="rect">
            <a:avLst/>
          </a:prstGeom>
        </p:spPr>
      </p:pic>
    </p:spTree>
    <p:extLst>
      <p:ext uri="{BB962C8B-B14F-4D97-AF65-F5344CB8AC3E}">
        <p14:creationId xmlns:p14="http://schemas.microsoft.com/office/powerpoint/2010/main" val="3936883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92B97A-14AD-4E34-9389-44EC4861CE8F}"/>
              </a:ext>
            </a:extLst>
          </p:cNvPr>
          <p:cNvPicPr>
            <a:picLocks noChangeAspect="1"/>
          </p:cNvPicPr>
          <p:nvPr/>
        </p:nvPicPr>
        <p:blipFill>
          <a:blip r:embed="rId2"/>
          <a:stretch>
            <a:fillRect/>
          </a:stretch>
        </p:blipFill>
        <p:spPr>
          <a:xfrm>
            <a:off x="0" y="711651"/>
            <a:ext cx="12192000" cy="5434698"/>
          </a:xfrm>
          <a:prstGeom prst="rect">
            <a:avLst/>
          </a:prstGeom>
        </p:spPr>
      </p:pic>
      <p:sp>
        <p:nvSpPr>
          <p:cNvPr id="5" name="TextBox 4">
            <a:extLst>
              <a:ext uri="{FF2B5EF4-FFF2-40B4-BE49-F238E27FC236}">
                <a16:creationId xmlns:a16="http://schemas.microsoft.com/office/drawing/2014/main" id="{2085EB6C-9A63-40CD-95EC-15709C2905E0}"/>
              </a:ext>
            </a:extLst>
          </p:cNvPr>
          <p:cNvSpPr txBox="1"/>
          <p:nvPr/>
        </p:nvSpPr>
        <p:spPr>
          <a:xfrm>
            <a:off x="580103" y="176981"/>
            <a:ext cx="5692878" cy="369332"/>
          </a:xfrm>
          <a:prstGeom prst="rect">
            <a:avLst/>
          </a:prstGeom>
          <a:noFill/>
        </p:spPr>
        <p:txBody>
          <a:bodyPr wrap="square" rtlCol="0">
            <a:spAutoFit/>
          </a:bodyPr>
          <a:lstStyle/>
          <a:p>
            <a:pPr algn="ctr"/>
            <a:r>
              <a:rPr lang="en-US" dirty="0"/>
              <a:t>Digital Vortex</a:t>
            </a:r>
          </a:p>
        </p:txBody>
      </p:sp>
      <p:sp>
        <p:nvSpPr>
          <p:cNvPr id="3" name="Rectangle 2">
            <a:extLst>
              <a:ext uri="{FF2B5EF4-FFF2-40B4-BE49-F238E27FC236}">
                <a16:creationId xmlns:a16="http://schemas.microsoft.com/office/drawing/2014/main" id="{2A13D726-E1D9-4507-8BB8-226A78BA1A33}"/>
              </a:ext>
            </a:extLst>
          </p:cNvPr>
          <p:cNvSpPr/>
          <p:nvPr/>
        </p:nvSpPr>
        <p:spPr>
          <a:xfrm>
            <a:off x="363071" y="4114800"/>
            <a:ext cx="5351929" cy="1865086"/>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772AE25-3FC5-49BC-9124-DB11DC13CABF}"/>
              </a:ext>
            </a:extLst>
          </p:cNvPr>
          <p:cNvSpPr/>
          <p:nvPr/>
        </p:nvSpPr>
        <p:spPr>
          <a:xfrm>
            <a:off x="6464580" y="874004"/>
            <a:ext cx="5351929" cy="1263268"/>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566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D7EC5B-011E-45C4-BE97-4D0C056088F6}"/>
              </a:ext>
            </a:extLst>
          </p:cNvPr>
          <p:cNvPicPr>
            <a:picLocks noChangeAspect="1"/>
          </p:cNvPicPr>
          <p:nvPr/>
        </p:nvPicPr>
        <p:blipFill>
          <a:blip r:embed="rId2"/>
          <a:stretch>
            <a:fillRect/>
          </a:stretch>
        </p:blipFill>
        <p:spPr>
          <a:xfrm>
            <a:off x="0" y="721908"/>
            <a:ext cx="12192000" cy="5414184"/>
          </a:xfrm>
          <a:prstGeom prst="rect">
            <a:avLst/>
          </a:prstGeom>
        </p:spPr>
      </p:pic>
      <p:sp>
        <p:nvSpPr>
          <p:cNvPr id="3" name="Rectangle 2">
            <a:extLst>
              <a:ext uri="{FF2B5EF4-FFF2-40B4-BE49-F238E27FC236}">
                <a16:creationId xmlns:a16="http://schemas.microsoft.com/office/drawing/2014/main" id="{7A2F6E0C-7CAC-4CA7-B4EA-28B32DDF2A87}"/>
              </a:ext>
            </a:extLst>
          </p:cNvPr>
          <p:cNvSpPr/>
          <p:nvPr/>
        </p:nvSpPr>
        <p:spPr>
          <a:xfrm>
            <a:off x="6486613" y="1656201"/>
            <a:ext cx="5351929" cy="3819182"/>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9C0B85D-B44E-4F19-8C18-5C704C68B86B}"/>
              </a:ext>
            </a:extLst>
          </p:cNvPr>
          <p:cNvSpPr/>
          <p:nvPr/>
        </p:nvSpPr>
        <p:spPr>
          <a:xfrm>
            <a:off x="6486613" y="5651348"/>
            <a:ext cx="5351929" cy="758328"/>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570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BB669-8BA2-4735-8E86-98F950D46866}"/>
              </a:ext>
            </a:extLst>
          </p:cNvPr>
          <p:cNvPicPr>
            <a:picLocks noChangeAspect="1"/>
          </p:cNvPicPr>
          <p:nvPr/>
        </p:nvPicPr>
        <p:blipFill>
          <a:blip r:embed="rId2"/>
          <a:stretch>
            <a:fillRect/>
          </a:stretch>
        </p:blipFill>
        <p:spPr>
          <a:xfrm>
            <a:off x="0" y="678366"/>
            <a:ext cx="12192000" cy="5501268"/>
          </a:xfrm>
          <a:prstGeom prst="rect">
            <a:avLst/>
          </a:prstGeom>
        </p:spPr>
      </p:pic>
      <p:sp>
        <p:nvSpPr>
          <p:cNvPr id="3" name="Rectangle 2">
            <a:extLst>
              <a:ext uri="{FF2B5EF4-FFF2-40B4-BE49-F238E27FC236}">
                <a16:creationId xmlns:a16="http://schemas.microsoft.com/office/drawing/2014/main" id="{3DB7E0B3-E872-4027-A1A5-897CF7152D9B}"/>
              </a:ext>
            </a:extLst>
          </p:cNvPr>
          <p:cNvSpPr/>
          <p:nvPr/>
        </p:nvSpPr>
        <p:spPr>
          <a:xfrm>
            <a:off x="118864" y="2691787"/>
            <a:ext cx="5351929" cy="3819182"/>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4650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D6B91D-7C0A-4584-A730-DA9044C6EE36}"/>
              </a:ext>
            </a:extLst>
          </p:cNvPr>
          <p:cNvPicPr>
            <a:picLocks noChangeAspect="1"/>
          </p:cNvPicPr>
          <p:nvPr/>
        </p:nvPicPr>
        <p:blipFill>
          <a:blip r:embed="rId2"/>
          <a:stretch>
            <a:fillRect/>
          </a:stretch>
        </p:blipFill>
        <p:spPr>
          <a:xfrm>
            <a:off x="0" y="853010"/>
            <a:ext cx="12192000" cy="5151980"/>
          </a:xfrm>
          <a:prstGeom prst="rect">
            <a:avLst/>
          </a:prstGeom>
        </p:spPr>
      </p:pic>
      <p:sp>
        <p:nvSpPr>
          <p:cNvPr id="3" name="Rectangle 2">
            <a:extLst>
              <a:ext uri="{FF2B5EF4-FFF2-40B4-BE49-F238E27FC236}">
                <a16:creationId xmlns:a16="http://schemas.microsoft.com/office/drawing/2014/main" id="{BBC013B7-46A1-4AA8-822F-E26E10A2E217}"/>
              </a:ext>
            </a:extLst>
          </p:cNvPr>
          <p:cNvSpPr/>
          <p:nvPr/>
        </p:nvSpPr>
        <p:spPr>
          <a:xfrm>
            <a:off x="6486613" y="2919469"/>
            <a:ext cx="5351929" cy="3205909"/>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2888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75A9F-F2CE-49C5-89B8-E6EDA11EF7F3}"/>
              </a:ext>
            </a:extLst>
          </p:cNvPr>
          <p:cNvPicPr>
            <a:picLocks noChangeAspect="1"/>
          </p:cNvPicPr>
          <p:nvPr/>
        </p:nvPicPr>
        <p:blipFill>
          <a:blip r:embed="rId2"/>
          <a:stretch>
            <a:fillRect/>
          </a:stretch>
        </p:blipFill>
        <p:spPr>
          <a:xfrm>
            <a:off x="575123" y="0"/>
            <a:ext cx="11041753" cy="6858000"/>
          </a:xfrm>
          <a:prstGeom prst="rect">
            <a:avLst/>
          </a:prstGeom>
        </p:spPr>
      </p:pic>
    </p:spTree>
    <p:extLst>
      <p:ext uri="{BB962C8B-B14F-4D97-AF65-F5344CB8AC3E}">
        <p14:creationId xmlns:p14="http://schemas.microsoft.com/office/powerpoint/2010/main" val="3617438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4AF21-AEB9-49CF-9560-4633578E1765}"/>
              </a:ext>
            </a:extLst>
          </p:cNvPr>
          <p:cNvPicPr>
            <a:picLocks noChangeAspect="1"/>
          </p:cNvPicPr>
          <p:nvPr/>
        </p:nvPicPr>
        <p:blipFill>
          <a:blip r:embed="rId2"/>
          <a:stretch>
            <a:fillRect/>
          </a:stretch>
        </p:blipFill>
        <p:spPr>
          <a:xfrm>
            <a:off x="0" y="718778"/>
            <a:ext cx="12192000" cy="5420443"/>
          </a:xfrm>
          <a:prstGeom prst="rect">
            <a:avLst/>
          </a:prstGeom>
        </p:spPr>
      </p:pic>
      <p:sp>
        <p:nvSpPr>
          <p:cNvPr id="3" name="Rectangle 2">
            <a:extLst>
              <a:ext uri="{FF2B5EF4-FFF2-40B4-BE49-F238E27FC236}">
                <a16:creationId xmlns:a16="http://schemas.microsoft.com/office/drawing/2014/main" id="{09B1D0EE-32B8-4879-A429-70C71FF7503B}"/>
              </a:ext>
            </a:extLst>
          </p:cNvPr>
          <p:cNvSpPr/>
          <p:nvPr/>
        </p:nvSpPr>
        <p:spPr>
          <a:xfrm>
            <a:off x="6409496" y="5577361"/>
            <a:ext cx="5351929" cy="561860"/>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0269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35F572-9959-4903-B08B-A9F91F595C48}"/>
              </a:ext>
            </a:extLst>
          </p:cNvPr>
          <p:cNvPicPr>
            <a:picLocks noChangeAspect="1"/>
          </p:cNvPicPr>
          <p:nvPr/>
        </p:nvPicPr>
        <p:blipFill>
          <a:blip r:embed="rId2"/>
          <a:stretch>
            <a:fillRect/>
          </a:stretch>
        </p:blipFill>
        <p:spPr>
          <a:xfrm>
            <a:off x="0" y="661368"/>
            <a:ext cx="12192000" cy="5535264"/>
          </a:xfrm>
          <a:prstGeom prst="rect">
            <a:avLst/>
          </a:prstGeom>
        </p:spPr>
      </p:pic>
      <p:sp>
        <p:nvSpPr>
          <p:cNvPr id="3" name="Rectangle 2">
            <a:extLst>
              <a:ext uri="{FF2B5EF4-FFF2-40B4-BE49-F238E27FC236}">
                <a16:creationId xmlns:a16="http://schemas.microsoft.com/office/drawing/2014/main" id="{CFDC59E0-8B4E-4188-806A-21D1136A70CD}"/>
              </a:ext>
            </a:extLst>
          </p:cNvPr>
          <p:cNvSpPr/>
          <p:nvPr/>
        </p:nvSpPr>
        <p:spPr>
          <a:xfrm>
            <a:off x="350219" y="829090"/>
            <a:ext cx="5351929" cy="1407333"/>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C64458D-6FAF-4E04-9135-4EBBF2F5D4D6}"/>
              </a:ext>
            </a:extLst>
          </p:cNvPr>
          <p:cNvSpPr/>
          <p:nvPr/>
        </p:nvSpPr>
        <p:spPr>
          <a:xfrm>
            <a:off x="6396643" y="3085712"/>
            <a:ext cx="5351929" cy="1407333"/>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6222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899CD9-E35B-4F56-959B-B15B2A1CA261}"/>
              </a:ext>
            </a:extLst>
          </p:cNvPr>
          <p:cNvPicPr>
            <a:picLocks noChangeAspect="1"/>
          </p:cNvPicPr>
          <p:nvPr/>
        </p:nvPicPr>
        <p:blipFill>
          <a:blip r:embed="rId2"/>
          <a:stretch>
            <a:fillRect/>
          </a:stretch>
        </p:blipFill>
        <p:spPr>
          <a:xfrm>
            <a:off x="2814637" y="295275"/>
            <a:ext cx="6562725" cy="6267450"/>
          </a:xfrm>
          <a:prstGeom prst="rect">
            <a:avLst/>
          </a:prstGeom>
        </p:spPr>
      </p:pic>
      <p:sp>
        <p:nvSpPr>
          <p:cNvPr id="3" name="TextBox 2">
            <a:extLst>
              <a:ext uri="{FF2B5EF4-FFF2-40B4-BE49-F238E27FC236}">
                <a16:creationId xmlns:a16="http://schemas.microsoft.com/office/drawing/2014/main" id="{1337A966-B33F-47AD-9926-0C99F838D8FD}"/>
              </a:ext>
            </a:extLst>
          </p:cNvPr>
          <p:cNvSpPr txBox="1"/>
          <p:nvPr/>
        </p:nvSpPr>
        <p:spPr>
          <a:xfrm>
            <a:off x="290286" y="338818"/>
            <a:ext cx="2975428" cy="646331"/>
          </a:xfrm>
          <a:prstGeom prst="rect">
            <a:avLst/>
          </a:prstGeom>
          <a:noFill/>
        </p:spPr>
        <p:txBody>
          <a:bodyPr wrap="square" rtlCol="0">
            <a:spAutoFit/>
          </a:bodyPr>
          <a:lstStyle/>
          <a:p>
            <a:r>
              <a:rPr lang="en-US" dirty="0"/>
              <a:t>Replacement of the Physical with the Digital</a:t>
            </a:r>
          </a:p>
        </p:txBody>
      </p:sp>
      <p:sp>
        <p:nvSpPr>
          <p:cNvPr id="4" name="TextBox 3">
            <a:extLst>
              <a:ext uri="{FF2B5EF4-FFF2-40B4-BE49-F238E27FC236}">
                <a16:creationId xmlns:a16="http://schemas.microsoft.com/office/drawing/2014/main" id="{DEEFF5F3-7AF2-45F9-98DB-9DD2741756E1}"/>
              </a:ext>
            </a:extLst>
          </p:cNvPr>
          <p:cNvSpPr txBox="1"/>
          <p:nvPr/>
        </p:nvSpPr>
        <p:spPr>
          <a:xfrm>
            <a:off x="290286" y="4171950"/>
            <a:ext cx="2700564" cy="1477328"/>
          </a:xfrm>
          <a:prstGeom prst="rect">
            <a:avLst/>
          </a:prstGeom>
          <a:noFill/>
        </p:spPr>
        <p:txBody>
          <a:bodyPr wrap="square" rtlCol="0">
            <a:spAutoFit/>
          </a:bodyPr>
          <a:lstStyle/>
          <a:p>
            <a:r>
              <a:rPr lang="en-US" dirty="0"/>
              <a:t>This is just the inevitable continuation of what economist Joseph Schumpeter called  “Creative Destruction”</a:t>
            </a:r>
          </a:p>
        </p:txBody>
      </p:sp>
    </p:spTree>
    <p:extLst>
      <p:ext uri="{BB962C8B-B14F-4D97-AF65-F5344CB8AC3E}">
        <p14:creationId xmlns:p14="http://schemas.microsoft.com/office/powerpoint/2010/main" val="749833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C799CE-E3D7-4F0C-974D-D5ADCC9EF437}"/>
              </a:ext>
            </a:extLst>
          </p:cNvPr>
          <p:cNvPicPr>
            <a:picLocks noChangeAspect="1"/>
          </p:cNvPicPr>
          <p:nvPr/>
        </p:nvPicPr>
        <p:blipFill>
          <a:blip r:embed="rId2"/>
          <a:stretch>
            <a:fillRect/>
          </a:stretch>
        </p:blipFill>
        <p:spPr>
          <a:xfrm>
            <a:off x="2590800" y="190965"/>
            <a:ext cx="7048500" cy="6511268"/>
          </a:xfrm>
          <a:prstGeom prst="rect">
            <a:avLst/>
          </a:prstGeom>
        </p:spPr>
      </p:pic>
    </p:spTree>
    <p:extLst>
      <p:ext uri="{BB962C8B-B14F-4D97-AF65-F5344CB8AC3E}">
        <p14:creationId xmlns:p14="http://schemas.microsoft.com/office/powerpoint/2010/main" val="3272051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D627B-7ED5-44D8-BB13-FE4C05D0BAA0}"/>
              </a:ext>
            </a:extLst>
          </p:cNvPr>
          <p:cNvSpPr txBox="1"/>
          <p:nvPr/>
        </p:nvSpPr>
        <p:spPr>
          <a:xfrm>
            <a:off x="1895060" y="601894"/>
            <a:ext cx="8746435" cy="830997"/>
          </a:xfrm>
          <a:prstGeom prst="rect">
            <a:avLst/>
          </a:prstGeom>
          <a:noFill/>
        </p:spPr>
        <p:txBody>
          <a:bodyPr wrap="square" rtlCol="0">
            <a:spAutoFit/>
          </a:bodyPr>
          <a:lstStyle/>
          <a:p>
            <a:pPr algn="ctr"/>
            <a:r>
              <a:rPr lang="en-US" sz="2400" b="1" dirty="0"/>
              <a:t>Let’s Take A Case Study—Fish Finding Using Sonar</a:t>
            </a:r>
          </a:p>
          <a:p>
            <a:pPr algn="ctr"/>
            <a:r>
              <a:rPr lang="en-US" sz="2400" b="1" dirty="0"/>
              <a:t>Assume We Added Machine Learning to Fish Finding</a:t>
            </a:r>
          </a:p>
        </p:txBody>
      </p:sp>
      <p:sp>
        <p:nvSpPr>
          <p:cNvPr id="3" name="TextBox 2">
            <a:extLst>
              <a:ext uri="{FF2B5EF4-FFF2-40B4-BE49-F238E27FC236}">
                <a16:creationId xmlns:a16="http://schemas.microsoft.com/office/drawing/2014/main" id="{83CCA8F9-4A45-4BBF-862C-B2C3B87914DB}"/>
              </a:ext>
            </a:extLst>
          </p:cNvPr>
          <p:cNvSpPr txBox="1"/>
          <p:nvPr/>
        </p:nvSpPr>
        <p:spPr>
          <a:xfrm>
            <a:off x="553691" y="1595021"/>
            <a:ext cx="11305374" cy="4893647"/>
          </a:xfrm>
          <a:prstGeom prst="rect">
            <a:avLst/>
          </a:prstGeom>
          <a:noFill/>
        </p:spPr>
        <p:txBody>
          <a:bodyPr wrap="square" rtlCol="0">
            <a:spAutoFit/>
          </a:bodyPr>
          <a:lstStyle/>
          <a:p>
            <a:r>
              <a:rPr lang="en-US" sz="2400" dirty="0"/>
              <a:t>Consider the position of “Good Luck Fisheries, Inc.” during this period. The founder based his profitability on his 4</a:t>
            </a:r>
            <a:r>
              <a:rPr lang="en-US" sz="2400" baseline="30000" dirty="0"/>
              <a:t>th</a:t>
            </a:r>
            <a:r>
              <a:rPr lang="en-US" sz="2400" dirty="0"/>
              <a:t> generation family business in commercial fishing on the family’s unique ability to find large schools of fish by </a:t>
            </a:r>
            <a:r>
              <a:rPr lang="en-US" sz="2400" i="1" dirty="0"/>
              <a:t>reading the stars</a:t>
            </a:r>
            <a:r>
              <a:rPr lang="en-US" sz="2400" dirty="0"/>
              <a:t>. </a:t>
            </a:r>
          </a:p>
          <a:p>
            <a:endParaRPr lang="en-US" sz="2400" dirty="0"/>
          </a:p>
          <a:p>
            <a:r>
              <a:rPr lang="en-US" sz="2400" dirty="0"/>
              <a:t>In the 1950s the family business was one of the first commercial fishing businesses to introduce the analog technology “sonar” to increase the yield of each fishing trip.</a:t>
            </a:r>
          </a:p>
          <a:p>
            <a:endParaRPr lang="en-US" sz="2400" dirty="0"/>
          </a:p>
          <a:p>
            <a:r>
              <a:rPr lang="en-US" sz="2400" dirty="0"/>
              <a:t>Now the current owner wants to add machine learning to better predict where the fish are most likely to be given various weather, weather temperature and other oceanic factors.</a:t>
            </a:r>
          </a:p>
          <a:p>
            <a:endParaRPr lang="en-US" sz="2400" dirty="0"/>
          </a:p>
          <a:p>
            <a:r>
              <a:rPr lang="en-US" sz="2400" dirty="0"/>
              <a:t>Following Schumpeter’s premise, what did the introduction of Sonar do for the economy? Might Good Luck Fisheries expect similar gains in competitive advantage?</a:t>
            </a:r>
          </a:p>
        </p:txBody>
      </p:sp>
    </p:spTree>
    <p:extLst>
      <p:ext uri="{BB962C8B-B14F-4D97-AF65-F5344CB8AC3E}">
        <p14:creationId xmlns:p14="http://schemas.microsoft.com/office/powerpoint/2010/main" val="1268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shing Baseline 1">
            <a:extLst>
              <a:ext uri="{FF2B5EF4-FFF2-40B4-BE49-F238E27FC236}">
                <a16:creationId xmlns:a16="http://schemas.microsoft.com/office/drawing/2014/main" id="{05A764E7-D823-44FE-BF9C-5AA48B2B5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91" y="0"/>
            <a:ext cx="9038397" cy="6780018"/>
          </a:xfrm>
          <a:prstGeom prst="rect">
            <a:avLst/>
          </a:prstGeom>
          <a:noFill/>
          <a:ln w="952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 name="Rectangle 1">
            <a:extLst>
              <a:ext uri="{FF2B5EF4-FFF2-40B4-BE49-F238E27FC236}">
                <a16:creationId xmlns:a16="http://schemas.microsoft.com/office/drawing/2014/main" id="{50067FB8-ACCD-4EC6-AA32-375F9E78AD5A}"/>
              </a:ext>
            </a:extLst>
          </p:cNvPr>
          <p:cNvSpPr/>
          <p:nvPr/>
        </p:nvSpPr>
        <p:spPr>
          <a:xfrm>
            <a:off x="2596896" y="3429000"/>
            <a:ext cx="4370832" cy="335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0560267-3B15-4887-9029-93DCDA9783CD}"/>
              </a:ext>
            </a:extLst>
          </p:cNvPr>
          <p:cNvSpPr txBox="1"/>
          <p:nvPr/>
        </p:nvSpPr>
        <p:spPr>
          <a:xfrm>
            <a:off x="31126" y="596347"/>
            <a:ext cx="1921565" cy="923330"/>
          </a:xfrm>
          <a:prstGeom prst="rect">
            <a:avLst/>
          </a:prstGeom>
          <a:noFill/>
        </p:spPr>
        <p:txBody>
          <a:bodyPr wrap="square" rtlCol="0">
            <a:spAutoFit/>
          </a:bodyPr>
          <a:lstStyle/>
          <a:p>
            <a:r>
              <a:rPr lang="en-US" dirty="0"/>
              <a:t>Market Before the Introduction of Fish finding Sonar</a:t>
            </a:r>
          </a:p>
        </p:txBody>
      </p:sp>
      <p:sp>
        <p:nvSpPr>
          <p:cNvPr id="4" name="TextBox 3">
            <a:extLst>
              <a:ext uri="{FF2B5EF4-FFF2-40B4-BE49-F238E27FC236}">
                <a16:creationId xmlns:a16="http://schemas.microsoft.com/office/drawing/2014/main" id="{872D7F4C-524E-4B08-8031-EB2852D5BCA2}"/>
              </a:ext>
            </a:extLst>
          </p:cNvPr>
          <p:cNvSpPr txBox="1"/>
          <p:nvPr/>
        </p:nvSpPr>
        <p:spPr>
          <a:xfrm>
            <a:off x="4638262" y="980661"/>
            <a:ext cx="1974574" cy="646331"/>
          </a:xfrm>
          <a:prstGeom prst="rect">
            <a:avLst/>
          </a:prstGeom>
          <a:noFill/>
        </p:spPr>
        <p:txBody>
          <a:bodyPr wrap="square" rtlCol="0">
            <a:spAutoFit/>
          </a:bodyPr>
          <a:lstStyle/>
          <a:p>
            <a:r>
              <a:rPr lang="en-US" dirty="0"/>
              <a:t>Fishing Industry Supply chain</a:t>
            </a:r>
          </a:p>
        </p:txBody>
      </p:sp>
    </p:spTree>
    <p:extLst>
      <p:ext uri="{BB962C8B-B14F-4D97-AF65-F5344CB8AC3E}">
        <p14:creationId xmlns:p14="http://schemas.microsoft.com/office/powerpoint/2010/main" val="20465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693CD-C9ED-48C8-B235-14ED59763269}"/>
              </a:ext>
            </a:extLst>
          </p:cNvPr>
          <p:cNvSpPr txBox="1"/>
          <p:nvPr/>
        </p:nvSpPr>
        <p:spPr>
          <a:xfrm>
            <a:off x="164592" y="986790"/>
            <a:ext cx="2432304" cy="5909310"/>
          </a:xfrm>
          <a:prstGeom prst="rect">
            <a:avLst/>
          </a:prstGeom>
          <a:noFill/>
        </p:spPr>
        <p:txBody>
          <a:bodyPr wrap="square" rtlCol="0">
            <a:spAutoFit/>
          </a:bodyPr>
          <a:lstStyle/>
          <a:p>
            <a:r>
              <a:rPr lang="en-US" dirty="0"/>
              <a:t>As a Result “Good Luck Fisheries, Inc.” Competitor’s Went Out of Business.</a:t>
            </a:r>
          </a:p>
          <a:p>
            <a:endParaRPr lang="en-US" dirty="0"/>
          </a:p>
          <a:p>
            <a:r>
              <a:rPr lang="en-US" dirty="0"/>
              <a:t>They fell victim the Schumpeter’s creative destruction. </a:t>
            </a:r>
          </a:p>
          <a:p>
            <a:endParaRPr lang="en-US" dirty="0"/>
          </a:p>
          <a:p>
            <a:r>
              <a:rPr lang="en-US" dirty="0"/>
              <a:t>The “Digital Vortex” concept argues that things that are </a:t>
            </a:r>
            <a:r>
              <a:rPr lang="en-US" b="1" i="1" dirty="0"/>
              <a:t>physical </a:t>
            </a:r>
            <a:r>
              <a:rPr lang="en-US" dirty="0"/>
              <a:t>will be replaced by things that are </a:t>
            </a:r>
            <a:r>
              <a:rPr lang="en-US" b="1" i="1" dirty="0"/>
              <a:t>digital</a:t>
            </a:r>
            <a:r>
              <a:rPr lang="en-US" dirty="0"/>
              <a:t>.</a:t>
            </a:r>
          </a:p>
          <a:p>
            <a:endParaRPr lang="en-US" dirty="0"/>
          </a:p>
          <a:p>
            <a:r>
              <a:rPr lang="en-US" dirty="0"/>
              <a:t>Hence, “Good Luck Fisheries, Inc.” partners with a technology firm and should expect to secure a similar advantage.</a:t>
            </a:r>
          </a:p>
        </p:txBody>
      </p:sp>
      <p:grpSp>
        <p:nvGrpSpPr>
          <p:cNvPr id="5" name="Group 4">
            <a:extLst>
              <a:ext uri="{FF2B5EF4-FFF2-40B4-BE49-F238E27FC236}">
                <a16:creationId xmlns:a16="http://schemas.microsoft.com/office/drawing/2014/main" id="{CF6FB6A8-60A6-49C4-B496-D6B7BBE96638}"/>
              </a:ext>
            </a:extLst>
          </p:cNvPr>
          <p:cNvGrpSpPr/>
          <p:nvPr/>
        </p:nvGrpSpPr>
        <p:grpSpPr>
          <a:xfrm>
            <a:off x="2940625" y="293745"/>
            <a:ext cx="8361359" cy="6270510"/>
            <a:chOff x="2940625" y="293745"/>
            <a:chExt cx="8361359" cy="6270510"/>
          </a:xfrm>
        </p:grpSpPr>
        <p:pic>
          <p:nvPicPr>
            <p:cNvPr id="3074" name="Picture 2" descr="Fishing Baseline 2">
              <a:extLst>
                <a:ext uri="{FF2B5EF4-FFF2-40B4-BE49-F238E27FC236}">
                  <a16:creationId xmlns:a16="http://schemas.microsoft.com/office/drawing/2014/main" id="{6A87B5F9-D0CA-457C-A10C-2B5CA6F72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625" y="293745"/>
              <a:ext cx="8361359" cy="6270510"/>
            </a:xfrm>
            <a:prstGeom prst="rect">
              <a:avLst/>
            </a:prstGeom>
            <a:noFill/>
            <a:ln w="952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 name="Rectangle 2">
              <a:extLst>
                <a:ext uri="{FF2B5EF4-FFF2-40B4-BE49-F238E27FC236}">
                  <a16:creationId xmlns:a16="http://schemas.microsoft.com/office/drawing/2014/main" id="{DBB41122-7A96-4585-8752-A251407F33FC}"/>
                </a:ext>
              </a:extLst>
            </p:cNvPr>
            <p:cNvSpPr/>
            <p:nvPr/>
          </p:nvSpPr>
          <p:spPr>
            <a:xfrm>
              <a:off x="3600450" y="4286250"/>
              <a:ext cx="1162050"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34C04CDC-EF9A-4E77-A74F-3FD89497EB15}"/>
              </a:ext>
            </a:extLst>
          </p:cNvPr>
          <p:cNvSpPr txBox="1"/>
          <p:nvPr/>
        </p:nvSpPr>
        <p:spPr>
          <a:xfrm>
            <a:off x="3600450" y="3916918"/>
            <a:ext cx="1905000" cy="369332"/>
          </a:xfrm>
          <a:prstGeom prst="rect">
            <a:avLst/>
          </a:prstGeom>
          <a:noFill/>
        </p:spPr>
        <p:txBody>
          <a:bodyPr wrap="square" rtlCol="0">
            <a:spAutoFit/>
          </a:bodyPr>
          <a:lstStyle/>
          <a:p>
            <a:r>
              <a:rPr lang="en-US" dirty="0"/>
              <a:t>Innovation Source</a:t>
            </a:r>
          </a:p>
        </p:txBody>
      </p:sp>
    </p:spTree>
    <p:extLst>
      <p:ext uri="{BB962C8B-B14F-4D97-AF65-F5344CB8AC3E}">
        <p14:creationId xmlns:p14="http://schemas.microsoft.com/office/powerpoint/2010/main" val="33480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3809AB-7B8B-42A6-8A81-9488CB9A8E38}"/>
              </a:ext>
            </a:extLst>
          </p:cNvPr>
          <p:cNvSpPr txBox="1"/>
          <p:nvPr/>
        </p:nvSpPr>
        <p:spPr>
          <a:xfrm>
            <a:off x="628650" y="400050"/>
            <a:ext cx="10077450" cy="523220"/>
          </a:xfrm>
          <a:prstGeom prst="rect">
            <a:avLst/>
          </a:prstGeom>
          <a:noFill/>
        </p:spPr>
        <p:txBody>
          <a:bodyPr wrap="square" rtlCol="0">
            <a:spAutoFit/>
          </a:bodyPr>
          <a:lstStyle/>
          <a:p>
            <a:pPr algn="ctr"/>
            <a:r>
              <a:rPr lang="en-US" sz="2800" dirty="0"/>
              <a:t>But Does AI Change the Game?</a:t>
            </a:r>
          </a:p>
        </p:txBody>
      </p:sp>
      <p:sp>
        <p:nvSpPr>
          <p:cNvPr id="3" name="Rectangle 2">
            <a:extLst>
              <a:ext uri="{FF2B5EF4-FFF2-40B4-BE49-F238E27FC236}">
                <a16:creationId xmlns:a16="http://schemas.microsoft.com/office/drawing/2014/main" id="{8B76A7F7-FD0F-411F-BB71-84C2582A9CF7}"/>
              </a:ext>
            </a:extLst>
          </p:cNvPr>
          <p:cNvSpPr/>
          <p:nvPr/>
        </p:nvSpPr>
        <p:spPr>
          <a:xfrm>
            <a:off x="933450" y="2136339"/>
            <a:ext cx="10229850" cy="2677656"/>
          </a:xfrm>
          <a:prstGeom prst="rect">
            <a:avLst/>
          </a:prstGeom>
        </p:spPr>
        <p:txBody>
          <a:bodyPr wrap="square">
            <a:spAutoFit/>
          </a:bodyPr>
          <a:lstStyle/>
          <a:p>
            <a:r>
              <a:rPr lang="en-US" sz="2400" i="1" dirty="0"/>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a:t>
            </a:r>
          </a:p>
        </p:txBody>
      </p:sp>
      <p:sp>
        <p:nvSpPr>
          <p:cNvPr id="4" name="TextBox 3">
            <a:extLst>
              <a:ext uri="{FF2B5EF4-FFF2-40B4-BE49-F238E27FC236}">
                <a16:creationId xmlns:a16="http://schemas.microsoft.com/office/drawing/2014/main" id="{218857A1-A70A-475D-976A-64BD504C844C}"/>
              </a:ext>
            </a:extLst>
          </p:cNvPr>
          <p:cNvSpPr txBox="1"/>
          <p:nvPr/>
        </p:nvSpPr>
        <p:spPr>
          <a:xfrm>
            <a:off x="628650" y="1276350"/>
            <a:ext cx="4076700" cy="461665"/>
          </a:xfrm>
          <a:prstGeom prst="rect">
            <a:avLst/>
          </a:prstGeom>
          <a:noFill/>
        </p:spPr>
        <p:txBody>
          <a:bodyPr wrap="square" rtlCol="0">
            <a:spAutoFit/>
          </a:bodyPr>
          <a:lstStyle/>
          <a:p>
            <a:r>
              <a:rPr lang="en-US" sz="2400" dirty="0"/>
              <a:t>A Quote From I.J. Good</a:t>
            </a:r>
          </a:p>
        </p:txBody>
      </p:sp>
    </p:spTree>
    <p:extLst>
      <p:ext uri="{BB962C8B-B14F-4D97-AF65-F5344CB8AC3E}">
        <p14:creationId xmlns:p14="http://schemas.microsoft.com/office/powerpoint/2010/main" val="2161702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F2AF2-0200-43BC-9B2C-6081BF653E3A}"/>
              </a:ext>
            </a:extLst>
          </p:cNvPr>
          <p:cNvPicPr>
            <a:picLocks noChangeAspect="1"/>
          </p:cNvPicPr>
          <p:nvPr/>
        </p:nvPicPr>
        <p:blipFill>
          <a:blip r:embed="rId2"/>
          <a:stretch>
            <a:fillRect/>
          </a:stretch>
        </p:blipFill>
        <p:spPr>
          <a:xfrm>
            <a:off x="3514725" y="294744"/>
            <a:ext cx="5753100" cy="6268511"/>
          </a:xfrm>
          <a:prstGeom prst="rect">
            <a:avLst/>
          </a:prstGeom>
        </p:spPr>
      </p:pic>
      <p:sp>
        <p:nvSpPr>
          <p:cNvPr id="4" name="TextBox 3">
            <a:extLst>
              <a:ext uri="{FF2B5EF4-FFF2-40B4-BE49-F238E27FC236}">
                <a16:creationId xmlns:a16="http://schemas.microsoft.com/office/drawing/2014/main" id="{6B97AF29-A799-4C41-AD91-6AE7A31077C1}"/>
              </a:ext>
            </a:extLst>
          </p:cNvPr>
          <p:cNvSpPr txBox="1"/>
          <p:nvPr/>
        </p:nvSpPr>
        <p:spPr>
          <a:xfrm>
            <a:off x="247650" y="4981575"/>
            <a:ext cx="2800350" cy="923330"/>
          </a:xfrm>
          <a:prstGeom prst="rect">
            <a:avLst/>
          </a:prstGeom>
          <a:noFill/>
        </p:spPr>
        <p:txBody>
          <a:bodyPr wrap="square" rtlCol="0">
            <a:spAutoFit/>
          </a:bodyPr>
          <a:lstStyle/>
          <a:p>
            <a:r>
              <a:rPr lang="en-US" dirty="0"/>
              <a:t>……But Computational Capacity Does </a:t>
            </a:r>
            <a:r>
              <a:rPr lang="en-US"/>
              <a:t>Mean Intelligence……….</a:t>
            </a:r>
          </a:p>
        </p:txBody>
      </p:sp>
    </p:spTree>
    <p:extLst>
      <p:ext uri="{BB962C8B-B14F-4D97-AF65-F5344CB8AC3E}">
        <p14:creationId xmlns:p14="http://schemas.microsoft.com/office/powerpoint/2010/main" val="1512203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B5F4C-6E27-44C4-A65C-A32625F9571D}"/>
              </a:ext>
            </a:extLst>
          </p:cNvPr>
          <p:cNvSpPr txBox="1"/>
          <p:nvPr/>
        </p:nvSpPr>
        <p:spPr>
          <a:xfrm>
            <a:off x="955158" y="2073349"/>
            <a:ext cx="10281683" cy="1384995"/>
          </a:xfrm>
          <a:prstGeom prst="rect">
            <a:avLst/>
          </a:prstGeom>
          <a:noFill/>
        </p:spPr>
        <p:txBody>
          <a:bodyPr wrap="square" rtlCol="0">
            <a:spAutoFit/>
          </a:bodyPr>
          <a:lstStyle/>
          <a:p>
            <a:pPr algn="ctr"/>
            <a:r>
              <a:rPr lang="en-US" sz="2800" dirty="0"/>
              <a:t>RPAs To Reduce Manual Process Steps</a:t>
            </a:r>
          </a:p>
          <a:p>
            <a:pPr algn="ctr"/>
            <a:r>
              <a:rPr lang="en-US" sz="2800" dirty="0"/>
              <a:t>Release 2 Scope</a:t>
            </a:r>
          </a:p>
          <a:p>
            <a:pPr algn="ctr"/>
            <a:endParaRPr lang="en-US" sz="2800" dirty="0"/>
          </a:p>
        </p:txBody>
      </p:sp>
    </p:spTree>
    <p:extLst>
      <p:ext uri="{BB962C8B-B14F-4D97-AF65-F5344CB8AC3E}">
        <p14:creationId xmlns:p14="http://schemas.microsoft.com/office/powerpoint/2010/main" val="199366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BADA4-8B66-4133-9E0E-158CF68265D2}"/>
              </a:ext>
            </a:extLst>
          </p:cNvPr>
          <p:cNvPicPr>
            <a:picLocks noChangeAspect="1"/>
          </p:cNvPicPr>
          <p:nvPr/>
        </p:nvPicPr>
        <p:blipFill>
          <a:blip r:embed="rId2"/>
          <a:stretch>
            <a:fillRect/>
          </a:stretch>
        </p:blipFill>
        <p:spPr>
          <a:xfrm>
            <a:off x="61912" y="385762"/>
            <a:ext cx="12068175" cy="6086475"/>
          </a:xfrm>
          <a:prstGeom prst="rect">
            <a:avLst/>
          </a:prstGeom>
        </p:spPr>
      </p:pic>
    </p:spTree>
    <p:extLst>
      <p:ext uri="{BB962C8B-B14F-4D97-AF65-F5344CB8AC3E}">
        <p14:creationId xmlns:p14="http://schemas.microsoft.com/office/powerpoint/2010/main" val="111145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CBD0FD-CB88-4049-9932-3FB49D3C763E}"/>
              </a:ext>
            </a:extLst>
          </p:cNvPr>
          <p:cNvPicPr>
            <a:picLocks noChangeAspect="1"/>
          </p:cNvPicPr>
          <p:nvPr/>
        </p:nvPicPr>
        <p:blipFill>
          <a:blip r:embed="rId2"/>
          <a:stretch>
            <a:fillRect/>
          </a:stretch>
        </p:blipFill>
        <p:spPr>
          <a:xfrm>
            <a:off x="175424" y="0"/>
            <a:ext cx="11841152" cy="6858000"/>
          </a:xfrm>
          <a:prstGeom prst="rect">
            <a:avLst/>
          </a:prstGeom>
        </p:spPr>
      </p:pic>
      <p:sp>
        <p:nvSpPr>
          <p:cNvPr id="3" name="TextBox 2">
            <a:extLst>
              <a:ext uri="{FF2B5EF4-FFF2-40B4-BE49-F238E27FC236}">
                <a16:creationId xmlns:a16="http://schemas.microsoft.com/office/drawing/2014/main" id="{BBD01BAE-0CC9-421E-8CFF-6F37BE286986}"/>
              </a:ext>
            </a:extLst>
          </p:cNvPr>
          <p:cNvSpPr txBox="1"/>
          <p:nvPr/>
        </p:nvSpPr>
        <p:spPr>
          <a:xfrm>
            <a:off x="618977" y="4705588"/>
            <a:ext cx="2461848" cy="1477328"/>
          </a:xfrm>
          <a:prstGeom prst="rect">
            <a:avLst/>
          </a:prstGeom>
          <a:noFill/>
        </p:spPr>
        <p:txBody>
          <a:bodyPr wrap="square" rtlCol="0">
            <a:spAutoFit/>
          </a:bodyPr>
          <a:lstStyle/>
          <a:p>
            <a:pPr algn="ctr"/>
            <a:r>
              <a:rPr lang="en-US" dirty="0">
                <a:solidFill>
                  <a:srgbClr val="FF0000"/>
                </a:solidFill>
              </a:rPr>
              <a:t>Example of UI Path RPA Workflow to Automate the Contacting of Candidates for Interviews</a:t>
            </a:r>
          </a:p>
        </p:txBody>
      </p:sp>
    </p:spTree>
    <p:extLst>
      <p:ext uri="{BB962C8B-B14F-4D97-AF65-F5344CB8AC3E}">
        <p14:creationId xmlns:p14="http://schemas.microsoft.com/office/powerpoint/2010/main" val="2256032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14316-4ADD-4FE9-A535-05958DA66154}"/>
              </a:ext>
            </a:extLst>
          </p:cNvPr>
          <p:cNvSpPr txBox="1"/>
          <p:nvPr/>
        </p:nvSpPr>
        <p:spPr>
          <a:xfrm>
            <a:off x="-396552" y="551723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4191FCBF-2659-46CA-AE34-AC9B93847D51}"/>
              </a:ext>
            </a:extLst>
          </p:cNvPr>
          <p:cNvSpPr txBox="1"/>
          <p:nvPr/>
        </p:nvSpPr>
        <p:spPr>
          <a:xfrm>
            <a:off x="1233159" y="6099133"/>
            <a:ext cx="10373535" cy="707886"/>
          </a:xfrm>
          <a:prstGeom prst="rect">
            <a:avLst/>
          </a:prstGeom>
          <a:noFill/>
        </p:spPr>
        <p:txBody>
          <a:bodyPr wrap="square" rtlCol="0">
            <a:spAutoFit/>
          </a:bodyPr>
          <a:lstStyle/>
          <a:p>
            <a:pPr algn="ctr"/>
            <a:r>
              <a:rPr lang="en-US" sz="2000" i="1" dirty="0">
                <a:solidFill>
                  <a:srgbClr val="0070C0"/>
                </a:solidFill>
              </a:rPr>
              <a:t>A Block Diagram of a System of Intelligence For Enterprise Processes  </a:t>
            </a:r>
          </a:p>
          <a:p>
            <a:pPr algn="ctr"/>
            <a:r>
              <a:rPr lang="en-US" sz="2000" i="1" dirty="0">
                <a:solidFill>
                  <a:srgbClr val="0070C0"/>
                </a:solidFill>
              </a:rPr>
              <a:t>The Complete Perception-Action Cycle of AI </a:t>
            </a:r>
          </a:p>
        </p:txBody>
      </p:sp>
      <p:sp>
        <p:nvSpPr>
          <p:cNvPr id="6" name="Rectangle 5">
            <a:extLst>
              <a:ext uri="{FF2B5EF4-FFF2-40B4-BE49-F238E27FC236}">
                <a16:creationId xmlns:a16="http://schemas.microsoft.com/office/drawing/2014/main" id="{D5F782A6-9186-4A77-AEFF-FB436A4E0F35}"/>
              </a:ext>
            </a:extLst>
          </p:cNvPr>
          <p:cNvSpPr/>
          <p:nvPr/>
        </p:nvSpPr>
        <p:spPr bwMode="auto">
          <a:xfrm>
            <a:off x="8954946" y="2267582"/>
            <a:ext cx="2569253" cy="3234450"/>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200" b="1" dirty="0">
              <a:latin typeface="Arial" charset="0"/>
            </a:endParaRPr>
          </a:p>
        </p:txBody>
      </p:sp>
      <p:sp>
        <p:nvSpPr>
          <p:cNvPr id="7" name="Rectangle 6">
            <a:extLst>
              <a:ext uri="{FF2B5EF4-FFF2-40B4-BE49-F238E27FC236}">
                <a16:creationId xmlns:a16="http://schemas.microsoft.com/office/drawing/2014/main" id="{ED112F75-99E2-4E59-8999-F1397F9ED1BE}"/>
              </a:ext>
            </a:extLst>
          </p:cNvPr>
          <p:cNvSpPr/>
          <p:nvPr/>
        </p:nvSpPr>
        <p:spPr bwMode="auto">
          <a:xfrm>
            <a:off x="6179380" y="5023777"/>
            <a:ext cx="1532175" cy="1143019"/>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8" name="Rectangle 7">
            <a:extLst>
              <a:ext uri="{FF2B5EF4-FFF2-40B4-BE49-F238E27FC236}">
                <a16:creationId xmlns:a16="http://schemas.microsoft.com/office/drawing/2014/main" id="{1F5EFD5C-7B78-455E-AE8C-E028207F0B65}"/>
              </a:ext>
            </a:extLst>
          </p:cNvPr>
          <p:cNvSpPr/>
          <p:nvPr/>
        </p:nvSpPr>
        <p:spPr bwMode="auto">
          <a:xfrm>
            <a:off x="1643821" y="1141227"/>
            <a:ext cx="3174373" cy="938981"/>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cxnSp>
        <p:nvCxnSpPr>
          <p:cNvPr id="9" name="Straight Connector 8">
            <a:extLst>
              <a:ext uri="{FF2B5EF4-FFF2-40B4-BE49-F238E27FC236}">
                <a16:creationId xmlns:a16="http://schemas.microsoft.com/office/drawing/2014/main" id="{70C96E39-EDAA-4A23-AC07-E874316D9577}"/>
              </a:ext>
            </a:extLst>
          </p:cNvPr>
          <p:cNvCxnSpPr/>
          <p:nvPr/>
        </p:nvCxnSpPr>
        <p:spPr bwMode="auto">
          <a:xfrm>
            <a:off x="8380698" y="752168"/>
            <a:ext cx="0" cy="5796116"/>
          </a:xfrm>
          <a:prstGeom prst="line">
            <a:avLst/>
          </a:prstGeom>
          <a:noFill/>
          <a:ln w="28575" cap="flat" cmpd="sng" algn="ctr">
            <a:solidFill>
              <a:schemeClr val="tx1"/>
            </a:solidFill>
            <a:prstDash val="dash"/>
            <a:round/>
            <a:headEnd type="none" w="med" len="med"/>
            <a:tailEnd type="none" w="med" len="med"/>
          </a:ln>
          <a:effectLst/>
        </p:spPr>
      </p:cxnSp>
      <p:cxnSp>
        <p:nvCxnSpPr>
          <p:cNvPr id="10" name="Straight Connector 9">
            <a:extLst>
              <a:ext uri="{FF2B5EF4-FFF2-40B4-BE49-F238E27FC236}">
                <a16:creationId xmlns:a16="http://schemas.microsoft.com/office/drawing/2014/main" id="{D4525C9F-2A46-4DEF-9D5C-68ADECE78015}"/>
              </a:ext>
            </a:extLst>
          </p:cNvPr>
          <p:cNvCxnSpPr/>
          <p:nvPr/>
        </p:nvCxnSpPr>
        <p:spPr bwMode="auto">
          <a:xfrm>
            <a:off x="5091576" y="785677"/>
            <a:ext cx="0" cy="5796116"/>
          </a:xfrm>
          <a:prstGeom prst="line">
            <a:avLst/>
          </a:prstGeom>
          <a:noFill/>
          <a:ln w="28575" cap="flat" cmpd="sng" algn="ctr">
            <a:solidFill>
              <a:schemeClr val="tx1"/>
            </a:solidFill>
            <a:prstDash val="dash"/>
            <a:round/>
            <a:headEnd type="none" w="med" len="med"/>
            <a:tailEnd type="none" w="med" len="med"/>
          </a:ln>
          <a:effectLst/>
        </p:spPr>
      </p:cxnSp>
      <p:sp>
        <p:nvSpPr>
          <p:cNvPr id="11" name="Rectangle 10">
            <a:extLst>
              <a:ext uri="{FF2B5EF4-FFF2-40B4-BE49-F238E27FC236}">
                <a16:creationId xmlns:a16="http://schemas.microsoft.com/office/drawing/2014/main" id="{0D5EF932-9290-4301-BE34-839315EFAE54}"/>
              </a:ext>
            </a:extLst>
          </p:cNvPr>
          <p:cNvSpPr/>
          <p:nvPr/>
        </p:nvSpPr>
        <p:spPr bwMode="auto">
          <a:xfrm>
            <a:off x="2267729" y="5201344"/>
            <a:ext cx="1327363" cy="938981"/>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2000" b="1" dirty="0">
              <a:latin typeface="Arial" charset="0"/>
            </a:endParaRPr>
          </a:p>
        </p:txBody>
      </p:sp>
      <p:sp>
        <p:nvSpPr>
          <p:cNvPr id="12" name="Rectangle 11">
            <a:extLst>
              <a:ext uri="{FF2B5EF4-FFF2-40B4-BE49-F238E27FC236}">
                <a16:creationId xmlns:a16="http://schemas.microsoft.com/office/drawing/2014/main" id="{108FD762-E1F2-44ED-867A-FBDE4C4DDB4E}"/>
              </a:ext>
            </a:extLst>
          </p:cNvPr>
          <p:cNvSpPr/>
          <p:nvPr/>
        </p:nvSpPr>
        <p:spPr bwMode="auto">
          <a:xfrm>
            <a:off x="6895288" y="1111209"/>
            <a:ext cx="899638" cy="1144354"/>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13" name="Arrow: Right 12">
            <a:extLst>
              <a:ext uri="{FF2B5EF4-FFF2-40B4-BE49-F238E27FC236}">
                <a16:creationId xmlns:a16="http://schemas.microsoft.com/office/drawing/2014/main" id="{3E9FB10F-78D3-4993-9E3E-93C2F75F4331}"/>
              </a:ext>
            </a:extLst>
          </p:cNvPr>
          <p:cNvSpPr/>
          <p:nvPr/>
        </p:nvSpPr>
        <p:spPr bwMode="auto">
          <a:xfrm rot="10800000">
            <a:off x="3778028" y="5289383"/>
            <a:ext cx="2271498" cy="355930"/>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17" name="Arrow: Chevron 16">
            <a:extLst>
              <a:ext uri="{FF2B5EF4-FFF2-40B4-BE49-F238E27FC236}">
                <a16:creationId xmlns:a16="http://schemas.microsoft.com/office/drawing/2014/main" id="{75076323-DC98-4C7F-AAE3-2EF1CA9379F1}"/>
              </a:ext>
            </a:extLst>
          </p:cNvPr>
          <p:cNvSpPr/>
          <p:nvPr/>
        </p:nvSpPr>
        <p:spPr bwMode="auto">
          <a:xfrm>
            <a:off x="4843579" y="1278490"/>
            <a:ext cx="2038772" cy="282311"/>
          </a:xfrm>
          <a:prstGeom prst="chevron">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18" name="Rectangle 17">
            <a:extLst>
              <a:ext uri="{FF2B5EF4-FFF2-40B4-BE49-F238E27FC236}">
                <a16:creationId xmlns:a16="http://schemas.microsoft.com/office/drawing/2014/main" id="{D4C86BBE-D64A-4E92-86A1-BAC97870BF44}"/>
              </a:ext>
            </a:extLst>
          </p:cNvPr>
          <p:cNvSpPr/>
          <p:nvPr/>
        </p:nvSpPr>
        <p:spPr bwMode="auto">
          <a:xfrm>
            <a:off x="6308639" y="5033185"/>
            <a:ext cx="1327356" cy="736441"/>
          </a:xfrm>
          <a:prstGeom prst="rect">
            <a:avLst/>
          </a:prstGeom>
          <a:noFill/>
          <a:ln w="12699" cap="flat" cmpd="sng" algn="ctr">
            <a:no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r>
              <a:rPr lang="en-US" sz="1400" dirty="0">
                <a:latin typeface="Arial" charset="0"/>
              </a:rPr>
              <a:t>Decision Making Based Upon Probabilistic Outcomes</a:t>
            </a:r>
          </a:p>
        </p:txBody>
      </p:sp>
      <p:sp>
        <p:nvSpPr>
          <p:cNvPr id="19" name="TextBox 18">
            <a:extLst>
              <a:ext uri="{FF2B5EF4-FFF2-40B4-BE49-F238E27FC236}">
                <a16:creationId xmlns:a16="http://schemas.microsoft.com/office/drawing/2014/main" id="{2A959FA3-FB2E-406B-8E91-55AE615540DF}"/>
              </a:ext>
            </a:extLst>
          </p:cNvPr>
          <p:cNvSpPr txBox="1"/>
          <p:nvPr/>
        </p:nvSpPr>
        <p:spPr>
          <a:xfrm>
            <a:off x="6939728" y="1234051"/>
            <a:ext cx="1367904" cy="646331"/>
          </a:xfrm>
          <a:prstGeom prst="rect">
            <a:avLst/>
          </a:prstGeom>
          <a:noFill/>
        </p:spPr>
        <p:txBody>
          <a:bodyPr wrap="square" rtlCol="0">
            <a:spAutoFit/>
          </a:bodyPr>
          <a:lstStyle/>
          <a:p>
            <a:r>
              <a:rPr lang="en-US" dirty="0"/>
              <a:t>Process</a:t>
            </a:r>
          </a:p>
          <a:p>
            <a:r>
              <a:rPr lang="en-US" dirty="0"/>
              <a:t> Data</a:t>
            </a:r>
          </a:p>
        </p:txBody>
      </p:sp>
      <p:sp>
        <p:nvSpPr>
          <p:cNvPr id="20" name="TextBox 19">
            <a:extLst>
              <a:ext uri="{FF2B5EF4-FFF2-40B4-BE49-F238E27FC236}">
                <a16:creationId xmlns:a16="http://schemas.microsoft.com/office/drawing/2014/main" id="{6EADEEE3-C170-44EC-8D34-49417B611508}"/>
              </a:ext>
            </a:extLst>
          </p:cNvPr>
          <p:cNvSpPr txBox="1"/>
          <p:nvPr/>
        </p:nvSpPr>
        <p:spPr>
          <a:xfrm>
            <a:off x="2695056" y="1187165"/>
            <a:ext cx="1503553" cy="461665"/>
          </a:xfrm>
          <a:prstGeom prst="rect">
            <a:avLst/>
          </a:prstGeom>
          <a:noFill/>
        </p:spPr>
        <p:txBody>
          <a:bodyPr wrap="square" rtlCol="0">
            <a:spAutoFit/>
          </a:bodyPr>
          <a:lstStyle/>
          <a:p>
            <a:r>
              <a:rPr lang="en-US" sz="2400" dirty="0"/>
              <a:t>Sensors</a:t>
            </a:r>
          </a:p>
        </p:txBody>
      </p:sp>
      <p:sp>
        <p:nvSpPr>
          <p:cNvPr id="21" name="TextBox 20">
            <a:extLst>
              <a:ext uri="{FF2B5EF4-FFF2-40B4-BE49-F238E27FC236}">
                <a16:creationId xmlns:a16="http://schemas.microsoft.com/office/drawing/2014/main" id="{965D8C98-6234-4414-B27E-EAF061C9843A}"/>
              </a:ext>
            </a:extLst>
          </p:cNvPr>
          <p:cNvSpPr txBox="1"/>
          <p:nvPr/>
        </p:nvSpPr>
        <p:spPr>
          <a:xfrm>
            <a:off x="2159725" y="5172814"/>
            <a:ext cx="1547104" cy="923330"/>
          </a:xfrm>
          <a:prstGeom prst="rect">
            <a:avLst/>
          </a:prstGeom>
          <a:noFill/>
        </p:spPr>
        <p:txBody>
          <a:bodyPr wrap="square" rtlCol="0">
            <a:spAutoFit/>
          </a:bodyPr>
          <a:lstStyle/>
          <a:p>
            <a:pPr algn="ctr"/>
            <a:r>
              <a:rPr lang="en-US" i="1" dirty="0"/>
              <a:t>Process Actions Toward Goal</a:t>
            </a:r>
            <a:endParaRPr lang="en-US" dirty="0"/>
          </a:p>
        </p:txBody>
      </p:sp>
      <p:sp>
        <p:nvSpPr>
          <p:cNvPr id="22" name="Arrow: Down 21">
            <a:extLst>
              <a:ext uri="{FF2B5EF4-FFF2-40B4-BE49-F238E27FC236}">
                <a16:creationId xmlns:a16="http://schemas.microsoft.com/office/drawing/2014/main" id="{62B55EB7-5C6E-4A05-B01D-FBFADF86C8AF}"/>
              </a:ext>
            </a:extLst>
          </p:cNvPr>
          <p:cNvSpPr/>
          <p:nvPr/>
        </p:nvSpPr>
        <p:spPr bwMode="auto">
          <a:xfrm>
            <a:off x="7153229" y="2309464"/>
            <a:ext cx="215380" cy="470134"/>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23" name="Rectangle 22">
            <a:extLst>
              <a:ext uri="{FF2B5EF4-FFF2-40B4-BE49-F238E27FC236}">
                <a16:creationId xmlns:a16="http://schemas.microsoft.com/office/drawing/2014/main" id="{8E926749-BC50-4E54-B247-D081000544DB}"/>
              </a:ext>
            </a:extLst>
          </p:cNvPr>
          <p:cNvSpPr/>
          <p:nvPr/>
        </p:nvSpPr>
        <p:spPr bwMode="auto">
          <a:xfrm>
            <a:off x="5708439" y="2779571"/>
            <a:ext cx="2322741" cy="919965"/>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24" name="TextBox 23">
            <a:extLst>
              <a:ext uri="{FF2B5EF4-FFF2-40B4-BE49-F238E27FC236}">
                <a16:creationId xmlns:a16="http://schemas.microsoft.com/office/drawing/2014/main" id="{959FAAD9-BB80-4556-888D-4367D2786E68}"/>
              </a:ext>
            </a:extLst>
          </p:cNvPr>
          <p:cNvSpPr txBox="1"/>
          <p:nvPr/>
        </p:nvSpPr>
        <p:spPr>
          <a:xfrm>
            <a:off x="5914012" y="2128694"/>
            <a:ext cx="1917289" cy="1938992"/>
          </a:xfrm>
          <a:prstGeom prst="rect">
            <a:avLst/>
          </a:prstGeom>
          <a:noFill/>
        </p:spPr>
        <p:txBody>
          <a:bodyPr wrap="square" rtlCol="0">
            <a:spAutoFit/>
          </a:bodyPr>
          <a:lstStyle/>
          <a:p>
            <a:pPr algn="ctr"/>
            <a:r>
              <a:rPr lang="en-US" sz="2000" dirty="0"/>
              <a:t> </a:t>
            </a:r>
          </a:p>
          <a:p>
            <a:pPr algn="ctr"/>
            <a:r>
              <a:rPr lang="en-US" sz="2000" dirty="0"/>
              <a:t> </a:t>
            </a:r>
          </a:p>
          <a:p>
            <a:pPr algn="ctr"/>
            <a:r>
              <a:rPr lang="en-US" sz="2000" dirty="0"/>
              <a:t>Machine Learning          </a:t>
            </a:r>
            <a:r>
              <a:rPr lang="en-US" sz="1600" i="1" dirty="0"/>
              <a:t>(Best Model)</a:t>
            </a:r>
          </a:p>
          <a:p>
            <a:pPr algn="ctr"/>
            <a:endParaRPr lang="en-US" sz="2000" dirty="0"/>
          </a:p>
        </p:txBody>
      </p:sp>
      <p:sp>
        <p:nvSpPr>
          <p:cNvPr id="25" name="TextBox 24">
            <a:extLst>
              <a:ext uri="{FF2B5EF4-FFF2-40B4-BE49-F238E27FC236}">
                <a16:creationId xmlns:a16="http://schemas.microsoft.com/office/drawing/2014/main" id="{BD1453B0-9180-46C9-B7AF-3BFE29B50D1B}"/>
              </a:ext>
            </a:extLst>
          </p:cNvPr>
          <p:cNvSpPr txBox="1"/>
          <p:nvPr/>
        </p:nvSpPr>
        <p:spPr>
          <a:xfrm>
            <a:off x="5016686" y="1260489"/>
            <a:ext cx="2140364" cy="276999"/>
          </a:xfrm>
          <a:prstGeom prst="rect">
            <a:avLst/>
          </a:prstGeom>
          <a:noFill/>
        </p:spPr>
        <p:txBody>
          <a:bodyPr wrap="square" rtlCol="0">
            <a:spAutoFit/>
          </a:bodyPr>
          <a:lstStyle/>
          <a:p>
            <a:r>
              <a:rPr lang="en-US" sz="1200" dirty="0"/>
              <a:t>Instrument Measurements</a:t>
            </a:r>
          </a:p>
        </p:txBody>
      </p:sp>
      <p:sp>
        <p:nvSpPr>
          <p:cNvPr id="26" name="Arrow: Chevron 25">
            <a:extLst>
              <a:ext uri="{FF2B5EF4-FFF2-40B4-BE49-F238E27FC236}">
                <a16:creationId xmlns:a16="http://schemas.microsoft.com/office/drawing/2014/main" id="{9B3C14B9-8F4A-4C7C-8A04-738A85D52876}"/>
              </a:ext>
            </a:extLst>
          </p:cNvPr>
          <p:cNvSpPr/>
          <p:nvPr/>
        </p:nvSpPr>
        <p:spPr bwMode="auto">
          <a:xfrm>
            <a:off x="4831132" y="1749691"/>
            <a:ext cx="2038772" cy="288133"/>
          </a:xfrm>
          <a:prstGeom prst="chevron">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27" name="TextBox 26">
            <a:extLst>
              <a:ext uri="{FF2B5EF4-FFF2-40B4-BE49-F238E27FC236}">
                <a16:creationId xmlns:a16="http://schemas.microsoft.com/office/drawing/2014/main" id="{CA1162B5-081B-4B37-8D69-1C7A0CF74424}"/>
              </a:ext>
            </a:extLst>
          </p:cNvPr>
          <p:cNvSpPr txBox="1"/>
          <p:nvPr/>
        </p:nvSpPr>
        <p:spPr>
          <a:xfrm>
            <a:off x="4693941" y="1722029"/>
            <a:ext cx="2387563" cy="276999"/>
          </a:xfrm>
          <a:prstGeom prst="rect">
            <a:avLst/>
          </a:prstGeom>
          <a:noFill/>
        </p:spPr>
        <p:txBody>
          <a:bodyPr wrap="square" rtlCol="0">
            <a:spAutoFit/>
          </a:bodyPr>
          <a:lstStyle/>
          <a:p>
            <a:pPr algn="ctr"/>
            <a:r>
              <a:rPr lang="en-US" sz="1200" dirty="0"/>
              <a:t>Structured &amp; Unstructured Data</a:t>
            </a:r>
          </a:p>
        </p:txBody>
      </p:sp>
      <p:sp>
        <p:nvSpPr>
          <p:cNvPr id="30" name="Arrow: Right 29">
            <a:extLst>
              <a:ext uri="{FF2B5EF4-FFF2-40B4-BE49-F238E27FC236}">
                <a16:creationId xmlns:a16="http://schemas.microsoft.com/office/drawing/2014/main" id="{5D1A4D50-4753-4DCA-98C4-91E6EC95C97E}"/>
              </a:ext>
            </a:extLst>
          </p:cNvPr>
          <p:cNvSpPr/>
          <p:nvPr/>
        </p:nvSpPr>
        <p:spPr bwMode="auto">
          <a:xfrm rot="5400000">
            <a:off x="2157740" y="4496211"/>
            <a:ext cx="570370" cy="528484"/>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1" name="Arrow: Down 30">
            <a:extLst>
              <a:ext uri="{FF2B5EF4-FFF2-40B4-BE49-F238E27FC236}">
                <a16:creationId xmlns:a16="http://schemas.microsoft.com/office/drawing/2014/main" id="{B9900429-E690-4DC1-BC36-71F3D99E2C6F}"/>
              </a:ext>
            </a:extLst>
          </p:cNvPr>
          <p:cNvSpPr/>
          <p:nvPr/>
        </p:nvSpPr>
        <p:spPr bwMode="auto">
          <a:xfrm>
            <a:off x="7137881" y="3725542"/>
            <a:ext cx="254687" cy="434968"/>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2" name="TextBox 31">
            <a:extLst>
              <a:ext uri="{FF2B5EF4-FFF2-40B4-BE49-F238E27FC236}">
                <a16:creationId xmlns:a16="http://schemas.microsoft.com/office/drawing/2014/main" id="{6514F41D-23C0-405A-B42C-3D8B50F081C9}"/>
              </a:ext>
            </a:extLst>
          </p:cNvPr>
          <p:cNvSpPr txBox="1"/>
          <p:nvPr/>
        </p:nvSpPr>
        <p:spPr>
          <a:xfrm>
            <a:off x="1520156" y="1401699"/>
            <a:ext cx="3296987" cy="646331"/>
          </a:xfrm>
          <a:prstGeom prst="rect">
            <a:avLst/>
          </a:prstGeom>
          <a:noFill/>
        </p:spPr>
        <p:txBody>
          <a:bodyPr wrap="square" rtlCol="0">
            <a:spAutoFit/>
          </a:bodyPr>
          <a:lstStyle/>
          <a:p>
            <a:pPr algn="ctr"/>
            <a:r>
              <a:rPr lang="en-US" dirty="0"/>
              <a:t> </a:t>
            </a:r>
          </a:p>
          <a:p>
            <a:pPr algn="ctr"/>
            <a:r>
              <a:rPr lang="en-US" dirty="0"/>
              <a:t>Business Operations</a:t>
            </a:r>
          </a:p>
        </p:txBody>
      </p:sp>
      <p:sp>
        <p:nvSpPr>
          <p:cNvPr id="33" name="Arrow: Right 32">
            <a:extLst>
              <a:ext uri="{FF2B5EF4-FFF2-40B4-BE49-F238E27FC236}">
                <a16:creationId xmlns:a16="http://schemas.microsoft.com/office/drawing/2014/main" id="{47D501C1-5A44-4026-9992-C793416E1CBA}"/>
              </a:ext>
            </a:extLst>
          </p:cNvPr>
          <p:cNvSpPr/>
          <p:nvPr/>
        </p:nvSpPr>
        <p:spPr bwMode="auto">
          <a:xfrm rot="19203721">
            <a:off x="1540001" y="2256296"/>
            <a:ext cx="570370" cy="354161"/>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4" name="TextBox 33">
            <a:extLst>
              <a:ext uri="{FF2B5EF4-FFF2-40B4-BE49-F238E27FC236}">
                <a16:creationId xmlns:a16="http://schemas.microsoft.com/office/drawing/2014/main" id="{7BB2646F-FCF2-443C-991B-C0B7E77112F3}"/>
              </a:ext>
            </a:extLst>
          </p:cNvPr>
          <p:cNvSpPr txBox="1"/>
          <p:nvPr/>
        </p:nvSpPr>
        <p:spPr>
          <a:xfrm>
            <a:off x="9160511" y="3150028"/>
            <a:ext cx="2066612" cy="707886"/>
          </a:xfrm>
          <a:prstGeom prst="rect">
            <a:avLst/>
          </a:prstGeom>
          <a:noFill/>
        </p:spPr>
        <p:txBody>
          <a:bodyPr wrap="square" rtlCol="0">
            <a:spAutoFit/>
          </a:bodyPr>
          <a:lstStyle/>
          <a:p>
            <a:pPr algn="ctr"/>
            <a:r>
              <a:rPr lang="en-US" sz="2000" dirty="0"/>
              <a:t>Historical Database</a:t>
            </a:r>
          </a:p>
        </p:txBody>
      </p:sp>
      <p:sp>
        <p:nvSpPr>
          <p:cNvPr id="35" name="Arrow: Down 34">
            <a:extLst>
              <a:ext uri="{FF2B5EF4-FFF2-40B4-BE49-F238E27FC236}">
                <a16:creationId xmlns:a16="http://schemas.microsoft.com/office/drawing/2014/main" id="{2489E17C-6131-4CA7-AC93-66DEE274C0B4}"/>
              </a:ext>
            </a:extLst>
          </p:cNvPr>
          <p:cNvSpPr/>
          <p:nvPr/>
        </p:nvSpPr>
        <p:spPr bwMode="auto">
          <a:xfrm>
            <a:off x="6419927" y="3746609"/>
            <a:ext cx="243664" cy="413901"/>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6" name="Rectangle 35">
            <a:extLst>
              <a:ext uri="{FF2B5EF4-FFF2-40B4-BE49-F238E27FC236}">
                <a16:creationId xmlns:a16="http://schemas.microsoft.com/office/drawing/2014/main" id="{9AC72F21-839F-4A19-9CB9-62EAD500561C}"/>
              </a:ext>
            </a:extLst>
          </p:cNvPr>
          <p:cNvSpPr/>
          <p:nvPr/>
        </p:nvSpPr>
        <p:spPr bwMode="auto">
          <a:xfrm>
            <a:off x="6939124" y="4182900"/>
            <a:ext cx="772431" cy="428245"/>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7" name="Rectangle 36">
            <a:extLst>
              <a:ext uri="{FF2B5EF4-FFF2-40B4-BE49-F238E27FC236}">
                <a16:creationId xmlns:a16="http://schemas.microsoft.com/office/drawing/2014/main" id="{C835BD82-4952-4F42-882D-3A93D705CBD4}"/>
              </a:ext>
            </a:extLst>
          </p:cNvPr>
          <p:cNvSpPr/>
          <p:nvPr/>
        </p:nvSpPr>
        <p:spPr bwMode="auto">
          <a:xfrm>
            <a:off x="5991838" y="4194060"/>
            <a:ext cx="807178" cy="428245"/>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38" name="TextBox 37">
            <a:extLst>
              <a:ext uri="{FF2B5EF4-FFF2-40B4-BE49-F238E27FC236}">
                <a16:creationId xmlns:a16="http://schemas.microsoft.com/office/drawing/2014/main" id="{061D51A8-D8ED-4867-B4B2-6EF3FEB9025E}"/>
              </a:ext>
            </a:extLst>
          </p:cNvPr>
          <p:cNvSpPr txBox="1"/>
          <p:nvPr/>
        </p:nvSpPr>
        <p:spPr>
          <a:xfrm>
            <a:off x="6668705" y="4231051"/>
            <a:ext cx="1367904" cy="276999"/>
          </a:xfrm>
          <a:prstGeom prst="rect">
            <a:avLst/>
          </a:prstGeom>
          <a:noFill/>
        </p:spPr>
        <p:txBody>
          <a:bodyPr wrap="square" rtlCol="0">
            <a:spAutoFit/>
          </a:bodyPr>
          <a:lstStyle/>
          <a:p>
            <a:pPr algn="ctr"/>
            <a:r>
              <a:rPr lang="en-US" sz="1200" dirty="0"/>
              <a:t>Predictions</a:t>
            </a:r>
          </a:p>
        </p:txBody>
      </p:sp>
      <p:sp>
        <p:nvSpPr>
          <p:cNvPr id="39" name="TextBox 38">
            <a:extLst>
              <a:ext uri="{FF2B5EF4-FFF2-40B4-BE49-F238E27FC236}">
                <a16:creationId xmlns:a16="http://schemas.microsoft.com/office/drawing/2014/main" id="{7E45E827-C03F-47FD-AA0B-3FA84F14FCE7}"/>
              </a:ext>
            </a:extLst>
          </p:cNvPr>
          <p:cNvSpPr txBox="1"/>
          <p:nvPr/>
        </p:nvSpPr>
        <p:spPr>
          <a:xfrm>
            <a:off x="5675517" y="4237815"/>
            <a:ext cx="1509322" cy="276999"/>
          </a:xfrm>
          <a:prstGeom prst="rect">
            <a:avLst/>
          </a:prstGeom>
          <a:noFill/>
        </p:spPr>
        <p:txBody>
          <a:bodyPr wrap="square" rtlCol="0">
            <a:spAutoFit/>
          </a:bodyPr>
          <a:lstStyle/>
          <a:p>
            <a:pPr algn="ctr"/>
            <a:r>
              <a:rPr lang="en-US" sz="1200" dirty="0"/>
              <a:t>Salience</a:t>
            </a:r>
          </a:p>
        </p:txBody>
      </p:sp>
      <p:sp>
        <p:nvSpPr>
          <p:cNvPr id="40" name="Arrow: Down 39">
            <a:extLst>
              <a:ext uri="{FF2B5EF4-FFF2-40B4-BE49-F238E27FC236}">
                <a16:creationId xmlns:a16="http://schemas.microsoft.com/office/drawing/2014/main" id="{5EA862AE-511A-4BB8-BF3E-A8C7136934A2}"/>
              </a:ext>
            </a:extLst>
          </p:cNvPr>
          <p:cNvSpPr/>
          <p:nvPr/>
        </p:nvSpPr>
        <p:spPr bwMode="auto">
          <a:xfrm>
            <a:off x="6391502" y="4643229"/>
            <a:ext cx="243664" cy="413901"/>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41" name="Arrow: Down 40">
            <a:extLst>
              <a:ext uri="{FF2B5EF4-FFF2-40B4-BE49-F238E27FC236}">
                <a16:creationId xmlns:a16="http://schemas.microsoft.com/office/drawing/2014/main" id="{0BD70536-729D-4A07-ABB7-394CC2A3E760}"/>
              </a:ext>
            </a:extLst>
          </p:cNvPr>
          <p:cNvSpPr/>
          <p:nvPr/>
        </p:nvSpPr>
        <p:spPr bwMode="auto">
          <a:xfrm>
            <a:off x="7190991" y="4634725"/>
            <a:ext cx="243664" cy="413901"/>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42" name="Arrow: Bent-Up 41">
            <a:extLst>
              <a:ext uri="{FF2B5EF4-FFF2-40B4-BE49-F238E27FC236}">
                <a16:creationId xmlns:a16="http://schemas.microsoft.com/office/drawing/2014/main" id="{E052D23C-B84D-4247-B971-806F8D7C415A}"/>
              </a:ext>
            </a:extLst>
          </p:cNvPr>
          <p:cNvSpPr/>
          <p:nvPr/>
        </p:nvSpPr>
        <p:spPr bwMode="auto">
          <a:xfrm>
            <a:off x="7722892" y="5505623"/>
            <a:ext cx="2641450" cy="443249"/>
          </a:xfrm>
          <a:prstGeom prst="bentUp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43" name="TextBox 42">
            <a:extLst>
              <a:ext uri="{FF2B5EF4-FFF2-40B4-BE49-F238E27FC236}">
                <a16:creationId xmlns:a16="http://schemas.microsoft.com/office/drawing/2014/main" id="{B1307F41-CA37-4DCE-B330-78BF151BFC76}"/>
              </a:ext>
            </a:extLst>
          </p:cNvPr>
          <p:cNvSpPr txBox="1"/>
          <p:nvPr/>
        </p:nvSpPr>
        <p:spPr>
          <a:xfrm>
            <a:off x="8713440" y="5500534"/>
            <a:ext cx="2203153" cy="338554"/>
          </a:xfrm>
          <a:prstGeom prst="rect">
            <a:avLst/>
          </a:prstGeom>
          <a:noFill/>
        </p:spPr>
        <p:txBody>
          <a:bodyPr wrap="square" rtlCol="0">
            <a:spAutoFit/>
          </a:bodyPr>
          <a:lstStyle/>
          <a:p>
            <a:r>
              <a:rPr lang="en-US" sz="1600" dirty="0"/>
              <a:t> Updates</a:t>
            </a:r>
          </a:p>
        </p:txBody>
      </p:sp>
      <p:sp>
        <p:nvSpPr>
          <p:cNvPr id="44" name="Arrow: Left-Right 43">
            <a:extLst>
              <a:ext uri="{FF2B5EF4-FFF2-40B4-BE49-F238E27FC236}">
                <a16:creationId xmlns:a16="http://schemas.microsoft.com/office/drawing/2014/main" id="{C1672A54-A661-406C-8E4F-08A54AE83408}"/>
              </a:ext>
            </a:extLst>
          </p:cNvPr>
          <p:cNvSpPr/>
          <p:nvPr/>
        </p:nvSpPr>
        <p:spPr>
          <a:xfrm>
            <a:off x="8059292" y="2843573"/>
            <a:ext cx="900523" cy="485989"/>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787D9343-A914-46D5-9D59-936D933547FE}"/>
              </a:ext>
            </a:extLst>
          </p:cNvPr>
          <p:cNvSpPr txBox="1"/>
          <p:nvPr/>
        </p:nvSpPr>
        <p:spPr>
          <a:xfrm>
            <a:off x="555832" y="2795939"/>
            <a:ext cx="1589251" cy="338554"/>
          </a:xfrm>
          <a:prstGeom prst="rect">
            <a:avLst/>
          </a:prstGeom>
          <a:noFill/>
        </p:spPr>
        <p:txBody>
          <a:bodyPr wrap="square" rtlCol="0">
            <a:spAutoFit/>
          </a:bodyPr>
          <a:lstStyle/>
          <a:p>
            <a:pPr algn="ctr"/>
            <a:r>
              <a:rPr lang="en-US" sz="1600" dirty="0"/>
              <a:t>CRM System</a:t>
            </a:r>
          </a:p>
        </p:txBody>
      </p:sp>
      <p:sp>
        <p:nvSpPr>
          <p:cNvPr id="46" name="TextBox 45">
            <a:extLst>
              <a:ext uri="{FF2B5EF4-FFF2-40B4-BE49-F238E27FC236}">
                <a16:creationId xmlns:a16="http://schemas.microsoft.com/office/drawing/2014/main" id="{C37F1BDD-3224-4156-961F-46270DDC1842}"/>
              </a:ext>
            </a:extLst>
          </p:cNvPr>
          <p:cNvSpPr txBox="1"/>
          <p:nvPr/>
        </p:nvSpPr>
        <p:spPr>
          <a:xfrm>
            <a:off x="7670652" y="1533803"/>
            <a:ext cx="1917289" cy="1631216"/>
          </a:xfrm>
          <a:prstGeom prst="rect">
            <a:avLst/>
          </a:prstGeom>
          <a:noFill/>
        </p:spPr>
        <p:txBody>
          <a:bodyPr wrap="square" rtlCol="0">
            <a:spAutoFit/>
          </a:bodyPr>
          <a:lstStyle/>
          <a:p>
            <a:pPr algn="ctr"/>
            <a:r>
              <a:rPr lang="en-US" sz="2000" dirty="0"/>
              <a:t> </a:t>
            </a:r>
          </a:p>
          <a:p>
            <a:pPr algn="ctr"/>
            <a:r>
              <a:rPr lang="en-US" sz="2000" dirty="0"/>
              <a:t> </a:t>
            </a:r>
          </a:p>
          <a:p>
            <a:pPr algn="ctr"/>
            <a:r>
              <a:rPr lang="en-US" sz="2000" dirty="0"/>
              <a:t>Big</a:t>
            </a:r>
          </a:p>
          <a:p>
            <a:pPr algn="ctr"/>
            <a:r>
              <a:rPr lang="en-US" sz="2000" dirty="0"/>
              <a:t> Data</a:t>
            </a:r>
          </a:p>
          <a:p>
            <a:pPr algn="ctr"/>
            <a:endParaRPr lang="en-US" sz="2000" dirty="0"/>
          </a:p>
        </p:txBody>
      </p:sp>
      <p:sp>
        <p:nvSpPr>
          <p:cNvPr id="51" name="TextBox 50">
            <a:extLst>
              <a:ext uri="{FF2B5EF4-FFF2-40B4-BE49-F238E27FC236}">
                <a16:creationId xmlns:a16="http://schemas.microsoft.com/office/drawing/2014/main" id="{480F8424-0B8A-4C1D-ADDE-1EA1565F4D16}"/>
              </a:ext>
            </a:extLst>
          </p:cNvPr>
          <p:cNvSpPr txBox="1"/>
          <p:nvPr/>
        </p:nvSpPr>
        <p:spPr>
          <a:xfrm>
            <a:off x="3412730" y="2807499"/>
            <a:ext cx="1589251" cy="338554"/>
          </a:xfrm>
          <a:prstGeom prst="rect">
            <a:avLst/>
          </a:prstGeom>
          <a:noFill/>
        </p:spPr>
        <p:txBody>
          <a:bodyPr wrap="square" rtlCol="0">
            <a:spAutoFit/>
          </a:bodyPr>
          <a:lstStyle/>
          <a:p>
            <a:pPr algn="ctr"/>
            <a:r>
              <a:rPr lang="en-US" sz="1600" dirty="0"/>
              <a:t>HCM System</a:t>
            </a:r>
          </a:p>
        </p:txBody>
      </p:sp>
      <p:sp>
        <p:nvSpPr>
          <p:cNvPr id="52" name="Arrow: Right 51">
            <a:extLst>
              <a:ext uri="{FF2B5EF4-FFF2-40B4-BE49-F238E27FC236}">
                <a16:creationId xmlns:a16="http://schemas.microsoft.com/office/drawing/2014/main" id="{56B0EED8-B219-4AC9-81DA-3560EFBA5C16}"/>
              </a:ext>
            </a:extLst>
          </p:cNvPr>
          <p:cNvSpPr/>
          <p:nvPr/>
        </p:nvSpPr>
        <p:spPr bwMode="auto">
          <a:xfrm rot="16200000">
            <a:off x="2739283" y="2222629"/>
            <a:ext cx="570370" cy="354161"/>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53" name="TextBox 52">
            <a:extLst>
              <a:ext uri="{FF2B5EF4-FFF2-40B4-BE49-F238E27FC236}">
                <a16:creationId xmlns:a16="http://schemas.microsoft.com/office/drawing/2014/main" id="{5242D967-823D-4639-8E7E-B43A95460894}"/>
              </a:ext>
            </a:extLst>
          </p:cNvPr>
          <p:cNvSpPr txBox="1"/>
          <p:nvPr/>
        </p:nvSpPr>
        <p:spPr>
          <a:xfrm>
            <a:off x="2084380" y="2774626"/>
            <a:ext cx="1589251" cy="338554"/>
          </a:xfrm>
          <a:prstGeom prst="rect">
            <a:avLst/>
          </a:prstGeom>
          <a:noFill/>
        </p:spPr>
        <p:txBody>
          <a:bodyPr wrap="square" rtlCol="0">
            <a:spAutoFit/>
          </a:bodyPr>
          <a:lstStyle/>
          <a:p>
            <a:pPr algn="ctr"/>
            <a:r>
              <a:rPr lang="en-US" sz="1600" dirty="0"/>
              <a:t>ERP System</a:t>
            </a:r>
          </a:p>
        </p:txBody>
      </p:sp>
      <p:sp>
        <p:nvSpPr>
          <p:cNvPr id="54" name="Arrow: Right 53">
            <a:extLst>
              <a:ext uri="{FF2B5EF4-FFF2-40B4-BE49-F238E27FC236}">
                <a16:creationId xmlns:a16="http://schemas.microsoft.com/office/drawing/2014/main" id="{6AD32527-4F7E-4B99-B42B-684F5B271B91}"/>
              </a:ext>
            </a:extLst>
          </p:cNvPr>
          <p:cNvSpPr/>
          <p:nvPr/>
        </p:nvSpPr>
        <p:spPr bwMode="auto">
          <a:xfrm rot="16200000">
            <a:off x="3969089" y="2222630"/>
            <a:ext cx="570370" cy="354161"/>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56" name="Rectangle 55">
            <a:extLst>
              <a:ext uri="{FF2B5EF4-FFF2-40B4-BE49-F238E27FC236}">
                <a16:creationId xmlns:a16="http://schemas.microsoft.com/office/drawing/2014/main" id="{1430FDC4-1EC3-4AAC-A7AD-09B2E75E9E98}"/>
              </a:ext>
            </a:extLst>
          </p:cNvPr>
          <p:cNvSpPr/>
          <p:nvPr/>
        </p:nvSpPr>
        <p:spPr bwMode="auto">
          <a:xfrm>
            <a:off x="9942413" y="1029408"/>
            <a:ext cx="1075998" cy="811793"/>
          </a:xfrm>
          <a:prstGeom prst="rect">
            <a:avLst/>
          </a:prstGeom>
          <a:solidFill>
            <a:schemeClr val="bg1">
              <a:lumMod val="85000"/>
            </a:scheme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57" name="TextBox 56">
            <a:extLst>
              <a:ext uri="{FF2B5EF4-FFF2-40B4-BE49-F238E27FC236}">
                <a16:creationId xmlns:a16="http://schemas.microsoft.com/office/drawing/2014/main" id="{2C3B8B3A-E5FE-4BDA-BD6F-C730ACE0C90E}"/>
              </a:ext>
            </a:extLst>
          </p:cNvPr>
          <p:cNvSpPr txBox="1"/>
          <p:nvPr/>
        </p:nvSpPr>
        <p:spPr>
          <a:xfrm>
            <a:off x="9937460" y="1074944"/>
            <a:ext cx="1221437" cy="646331"/>
          </a:xfrm>
          <a:prstGeom prst="rect">
            <a:avLst/>
          </a:prstGeom>
          <a:noFill/>
        </p:spPr>
        <p:txBody>
          <a:bodyPr wrap="square" rtlCol="0">
            <a:spAutoFit/>
          </a:bodyPr>
          <a:lstStyle/>
          <a:p>
            <a:r>
              <a:rPr lang="en-US" dirty="0"/>
              <a:t>Systems of Record</a:t>
            </a:r>
          </a:p>
        </p:txBody>
      </p:sp>
      <p:sp>
        <p:nvSpPr>
          <p:cNvPr id="58" name="Arrow: Down 57">
            <a:extLst>
              <a:ext uri="{FF2B5EF4-FFF2-40B4-BE49-F238E27FC236}">
                <a16:creationId xmlns:a16="http://schemas.microsoft.com/office/drawing/2014/main" id="{00E3D269-940A-45A7-8877-BCBE31A0412E}"/>
              </a:ext>
            </a:extLst>
          </p:cNvPr>
          <p:cNvSpPr/>
          <p:nvPr/>
        </p:nvSpPr>
        <p:spPr bwMode="auto">
          <a:xfrm>
            <a:off x="10337461" y="1844792"/>
            <a:ext cx="243664" cy="413901"/>
          </a:xfrm>
          <a:prstGeom prst="down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59" name="Flowchart: Multidocument 58">
            <a:extLst>
              <a:ext uri="{FF2B5EF4-FFF2-40B4-BE49-F238E27FC236}">
                <a16:creationId xmlns:a16="http://schemas.microsoft.com/office/drawing/2014/main" id="{032B6920-9B2C-4D85-A155-A0218F0EE524}"/>
              </a:ext>
            </a:extLst>
          </p:cNvPr>
          <p:cNvSpPr/>
          <p:nvPr/>
        </p:nvSpPr>
        <p:spPr>
          <a:xfrm>
            <a:off x="1716960" y="3521903"/>
            <a:ext cx="1436233" cy="876915"/>
          </a:xfrm>
          <a:prstGeom prst="flowChartMultidocumen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7D06C1B9-6B12-426C-99FB-E262C8712FF4}"/>
              </a:ext>
            </a:extLst>
          </p:cNvPr>
          <p:cNvSpPr txBox="1"/>
          <p:nvPr/>
        </p:nvSpPr>
        <p:spPr>
          <a:xfrm>
            <a:off x="1657821" y="3668989"/>
            <a:ext cx="1697428" cy="584775"/>
          </a:xfrm>
          <a:prstGeom prst="rect">
            <a:avLst/>
          </a:prstGeom>
          <a:noFill/>
        </p:spPr>
        <p:txBody>
          <a:bodyPr wrap="square" rtlCol="0">
            <a:spAutoFit/>
          </a:bodyPr>
          <a:lstStyle/>
          <a:p>
            <a:r>
              <a:rPr lang="en-US" sz="1600" dirty="0"/>
              <a:t>Specifications</a:t>
            </a:r>
          </a:p>
          <a:p>
            <a:r>
              <a:rPr lang="en-US" sz="1600" dirty="0"/>
              <a:t>(If…Then…Else)</a:t>
            </a:r>
          </a:p>
        </p:txBody>
      </p:sp>
      <p:sp>
        <p:nvSpPr>
          <p:cNvPr id="61" name="Arrow: Bent 60">
            <a:extLst>
              <a:ext uri="{FF2B5EF4-FFF2-40B4-BE49-F238E27FC236}">
                <a16:creationId xmlns:a16="http://schemas.microsoft.com/office/drawing/2014/main" id="{0F735852-C523-463E-B524-0980F097F430}"/>
              </a:ext>
            </a:extLst>
          </p:cNvPr>
          <p:cNvSpPr/>
          <p:nvPr/>
        </p:nvSpPr>
        <p:spPr>
          <a:xfrm rot="5400000">
            <a:off x="8475578" y="1163429"/>
            <a:ext cx="474381" cy="1793292"/>
          </a:xfrm>
          <a:prstGeom prst="ben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FFA6F1D9-A143-405B-A4DF-257F646E24E2}"/>
              </a:ext>
            </a:extLst>
          </p:cNvPr>
          <p:cNvSpPr txBox="1"/>
          <p:nvPr/>
        </p:nvSpPr>
        <p:spPr>
          <a:xfrm>
            <a:off x="2518716" y="344734"/>
            <a:ext cx="2074704" cy="369332"/>
          </a:xfrm>
          <a:prstGeom prst="rect">
            <a:avLst/>
          </a:prstGeom>
          <a:noFill/>
        </p:spPr>
        <p:txBody>
          <a:bodyPr wrap="square" rtlCol="0">
            <a:spAutoFit/>
          </a:bodyPr>
          <a:lstStyle/>
          <a:p>
            <a:r>
              <a:rPr lang="en-US" dirty="0"/>
              <a:t>(World)</a:t>
            </a:r>
          </a:p>
        </p:txBody>
      </p:sp>
      <p:sp>
        <p:nvSpPr>
          <p:cNvPr id="62" name="TextBox 61">
            <a:extLst>
              <a:ext uri="{FF2B5EF4-FFF2-40B4-BE49-F238E27FC236}">
                <a16:creationId xmlns:a16="http://schemas.microsoft.com/office/drawing/2014/main" id="{6DF075D6-D13A-4781-BA00-35F13F95678A}"/>
              </a:ext>
            </a:extLst>
          </p:cNvPr>
          <p:cNvSpPr txBox="1"/>
          <p:nvPr/>
        </p:nvSpPr>
        <p:spPr>
          <a:xfrm>
            <a:off x="6305446" y="316498"/>
            <a:ext cx="2074704" cy="369332"/>
          </a:xfrm>
          <a:prstGeom prst="rect">
            <a:avLst/>
          </a:prstGeom>
          <a:noFill/>
        </p:spPr>
        <p:txBody>
          <a:bodyPr wrap="square" rtlCol="0">
            <a:spAutoFit/>
          </a:bodyPr>
          <a:lstStyle/>
          <a:p>
            <a:r>
              <a:rPr lang="en-US" dirty="0"/>
              <a:t>(Focus)</a:t>
            </a:r>
          </a:p>
        </p:txBody>
      </p:sp>
      <p:sp>
        <p:nvSpPr>
          <p:cNvPr id="63" name="TextBox 62">
            <a:extLst>
              <a:ext uri="{FF2B5EF4-FFF2-40B4-BE49-F238E27FC236}">
                <a16:creationId xmlns:a16="http://schemas.microsoft.com/office/drawing/2014/main" id="{A71E54A1-BAD5-4293-A731-4103CBA585C4}"/>
              </a:ext>
            </a:extLst>
          </p:cNvPr>
          <p:cNvSpPr txBox="1"/>
          <p:nvPr/>
        </p:nvSpPr>
        <p:spPr>
          <a:xfrm>
            <a:off x="9510826" y="319745"/>
            <a:ext cx="2074704" cy="369332"/>
          </a:xfrm>
          <a:prstGeom prst="rect">
            <a:avLst/>
          </a:prstGeom>
          <a:noFill/>
        </p:spPr>
        <p:txBody>
          <a:bodyPr wrap="square" rtlCol="0">
            <a:spAutoFit/>
          </a:bodyPr>
          <a:lstStyle/>
          <a:p>
            <a:r>
              <a:rPr lang="en-US" dirty="0"/>
              <a:t>(Memory Storage)</a:t>
            </a:r>
          </a:p>
        </p:txBody>
      </p:sp>
      <p:sp>
        <p:nvSpPr>
          <p:cNvPr id="64" name="Arrow: Right 63">
            <a:extLst>
              <a:ext uri="{FF2B5EF4-FFF2-40B4-BE49-F238E27FC236}">
                <a16:creationId xmlns:a16="http://schemas.microsoft.com/office/drawing/2014/main" id="{92D05116-F50E-4A26-B4DF-DC723892F360}"/>
              </a:ext>
            </a:extLst>
          </p:cNvPr>
          <p:cNvSpPr/>
          <p:nvPr/>
        </p:nvSpPr>
        <p:spPr bwMode="auto">
          <a:xfrm>
            <a:off x="993844" y="1427578"/>
            <a:ext cx="570370" cy="354161"/>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65" name="TextBox 64">
            <a:extLst>
              <a:ext uri="{FF2B5EF4-FFF2-40B4-BE49-F238E27FC236}">
                <a16:creationId xmlns:a16="http://schemas.microsoft.com/office/drawing/2014/main" id="{4D8346E5-11EE-43F7-8908-85CB8089B841}"/>
              </a:ext>
            </a:extLst>
          </p:cNvPr>
          <p:cNvSpPr txBox="1"/>
          <p:nvPr/>
        </p:nvSpPr>
        <p:spPr>
          <a:xfrm>
            <a:off x="63843" y="1115920"/>
            <a:ext cx="1589251" cy="338554"/>
          </a:xfrm>
          <a:prstGeom prst="rect">
            <a:avLst/>
          </a:prstGeom>
          <a:noFill/>
        </p:spPr>
        <p:txBody>
          <a:bodyPr wrap="square" rtlCol="0">
            <a:spAutoFit/>
          </a:bodyPr>
          <a:lstStyle/>
          <a:p>
            <a:pPr algn="ctr"/>
            <a:r>
              <a:rPr lang="en-US" sz="1600" dirty="0"/>
              <a:t>Instrumentation</a:t>
            </a:r>
          </a:p>
        </p:txBody>
      </p:sp>
      <p:sp>
        <p:nvSpPr>
          <p:cNvPr id="2" name="Arrow: Right 1">
            <a:extLst>
              <a:ext uri="{FF2B5EF4-FFF2-40B4-BE49-F238E27FC236}">
                <a16:creationId xmlns:a16="http://schemas.microsoft.com/office/drawing/2014/main" id="{C90D21D9-57EB-4205-9777-70111D44358A}"/>
              </a:ext>
            </a:extLst>
          </p:cNvPr>
          <p:cNvSpPr/>
          <p:nvPr/>
        </p:nvSpPr>
        <p:spPr>
          <a:xfrm rot="10800000">
            <a:off x="1119743" y="5290634"/>
            <a:ext cx="1028645" cy="497087"/>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3F4788B-3DC4-45A1-AA86-1F543171D9DD}"/>
              </a:ext>
            </a:extLst>
          </p:cNvPr>
          <p:cNvSpPr txBox="1"/>
          <p:nvPr/>
        </p:nvSpPr>
        <p:spPr>
          <a:xfrm>
            <a:off x="5345932" y="4748679"/>
            <a:ext cx="1238104" cy="646331"/>
          </a:xfrm>
          <a:prstGeom prst="rect">
            <a:avLst/>
          </a:prstGeom>
          <a:noFill/>
        </p:spPr>
        <p:txBody>
          <a:bodyPr wrap="square" rtlCol="0">
            <a:spAutoFit/>
          </a:bodyPr>
          <a:lstStyle/>
          <a:p>
            <a:r>
              <a:rPr lang="en-US" sz="1200" dirty="0"/>
              <a:t>-Visualization</a:t>
            </a:r>
          </a:p>
          <a:p>
            <a:r>
              <a:rPr lang="en-US" sz="1200" dirty="0"/>
              <a:t>-Analytics</a:t>
            </a:r>
          </a:p>
          <a:p>
            <a:r>
              <a:rPr lang="en-US" sz="1200" dirty="0"/>
              <a:t>-Variance</a:t>
            </a:r>
          </a:p>
        </p:txBody>
      </p:sp>
      <p:sp>
        <p:nvSpPr>
          <p:cNvPr id="66" name="Arrow: Bent-Up 65">
            <a:extLst>
              <a:ext uri="{FF2B5EF4-FFF2-40B4-BE49-F238E27FC236}">
                <a16:creationId xmlns:a16="http://schemas.microsoft.com/office/drawing/2014/main" id="{AC806A65-3B72-4FBD-9250-B1388EC4DF64}"/>
              </a:ext>
            </a:extLst>
          </p:cNvPr>
          <p:cNvSpPr/>
          <p:nvPr/>
        </p:nvSpPr>
        <p:spPr bwMode="auto">
          <a:xfrm rot="16200000">
            <a:off x="7184444" y="4375493"/>
            <a:ext cx="2384988" cy="542202"/>
          </a:xfrm>
          <a:prstGeom prst="bentUp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67" name="TextBox 66">
            <a:extLst>
              <a:ext uri="{FF2B5EF4-FFF2-40B4-BE49-F238E27FC236}">
                <a16:creationId xmlns:a16="http://schemas.microsoft.com/office/drawing/2014/main" id="{F144CB74-C35A-4D6E-8455-D6039A524B93}"/>
              </a:ext>
            </a:extLst>
          </p:cNvPr>
          <p:cNvSpPr txBox="1"/>
          <p:nvPr/>
        </p:nvSpPr>
        <p:spPr>
          <a:xfrm>
            <a:off x="7711671" y="3658160"/>
            <a:ext cx="2203153" cy="430887"/>
          </a:xfrm>
          <a:prstGeom prst="rect">
            <a:avLst/>
          </a:prstGeom>
          <a:noFill/>
        </p:spPr>
        <p:txBody>
          <a:bodyPr wrap="square" rtlCol="0">
            <a:spAutoFit/>
          </a:bodyPr>
          <a:lstStyle/>
          <a:p>
            <a:r>
              <a:rPr lang="en-US" sz="1100" dirty="0"/>
              <a:t> Model  </a:t>
            </a:r>
          </a:p>
          <a:p>
            <a:r>
              <a:rPr lang="en-US" sz="1100" dirty="0"/>
              <a:t>Maintenance</a:t>
            </a:r>
          </a:p>
        </p:txBody>
      </p:sp>
      <p:sp>
        <p:nvSpPr>
          <p:cNvPr id="47" name="TextBox 46">
            <a:extLst>
              <a:ext uri="{FF2B5EF4-FFF2-40B4-BE49-F238E27FC236}">
                <a16:creationId xmlns:a16="http://schemas.microsoft.com/office/drawing/2014/main" id="{A51BBF61-5E80-4054-9AFA-AC6BBCB8A760}"/>
              </a:ext>
            </a:extLst>
          </p:cNvPr>
          <p:cNvSpPr txBox="1"/>
          <p:nvPr/>
        </p:nvSpPr>
        <p:spPr>
          <a:xfrm>
            <a:off x="-64368" y="5587596"/>
            <a:ext cx="1252817" cy="1200329"/>
          </a:xfrm>
          <a:prstGeom prst="rect">
            <a:avLst/>
          </a:prstGeom>
          <a:noFill/>
        </p:spPr>
        <p:txBody>
          <a:bodyPr wrap="square" rtlCol="0">
            <a:spAutoFit/>
          </a:bodyPr>
          <a:lstStyle/>
          <a:p>
            <a:pPr algn="ctr"/>
            <a:r>
              <a:rPr lang="en-US" sz="1200" dirty="0">
                <a:solidFill>
                  <a:srgbClr val="0070C0"/>
                </a:solidFill>
              </a:rPr>
              <a:t>AI Business </a:t>
            </a:r>
          </a:p>
          <a:p>
            <a:pPr algn="ctr"/>
            <a:r>
              <a:rPr lang="en-US" sz="1200" dirty="0">
                <a:solidFill>
                  <a:srgbClr val="0070C0"/>
                </a:solidFill>
              </a:rPr>
              <a:t>Value From More Efficient and Effective Execution (i.e. Value Props)</a:t>
            </a:r>
          </a:p>
        </p:txBody>
      </p:sp>
      <p:pic>
        <p:nvPicPr>
          <p:cNvPr id="48" name="Picture 47" descr="A picture containing scale, device&#10;&#10;Description automatically generated">
            <a:extLst>
              <a:ext uri="{FF2B5EF4-FFF2-40B4-BE49-F238E27FC236}">
                <a16:creationId xmlns:a16="http://schemas.microsoft.com/office/drawing/2014/main" id="{93E77DCE-A9D8-453B-94AB-580EF224C3AA}"/>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24477" y="3477344"/>
            <a:ext cx="808794" cy="811022"/>
          </a:xfrm>
          <a:prstGeom prst="rect">
            <a:avLst/>
          </a:prstGeom>
        </p:spPr>
      </p:pic>
      <p:sp>
        <p:nvSpPr>
          <p:cNvPr id="69" name="Arrow: Right 68">
            <a:extLst>
              <a:ext uri="{FF2B5EF4-FFF2-40B4-BE49-F238E27FC236}">
                <a16:creationId xmlns:a16="http://schemas.microsoft.com/office/drawing/2014/main" id="{3E67A136-164F-4235-A280-3FBC1BAE067F}"/>
              </a:ext>
            </a:extLst>
          </p:cNvPr>
          <p:cNvSpPr/>
          <p:nvPr/>
        </p:nvSpPr>
        <p:spPr bwMode="auto">
          <a:xfrm rot="5400000">
            <a:off x="3167735" y="4473126"/>
            <a:ext cx="570370" cy="528484"/>
          </a:xfrm>
          <a:prstGeom prst="rightArrow">
            <a:avLst/>
          </a:prstGeom>
          <a:solidFill>
            <a:srgbClr val="FFFF00"/>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600" b="1" dirty="0">
              <a:latin typeface="Arial" charset="0"/>
            </a:endParaRPr>
          </a:p>
        </p:txBody>
      </p:sp>
      <p:sp>
        <p:nvSpPr>
          <p:cNvPr id="50" name="TextBox 49">
            <a:extLst>
              <a:ext uri="{FF2B5EF4-FFF2-40B4-BE49-F238E27FC236}">
                <a16:creationId xmlns:a16="http://schemas.microsoft.com/office/drawing/2014/main" id="{D43A8913-E24F-46FF-BC62-65EBCF0999E8}"/>
              </a:ext>
            </a:extLst>
          </p:cNvPr>
          <p:cNvSpPr txBox="1"/>
          <p:nvPr/>
        </p:nvSpPr>
        <p:spPr>
          <a:xfrm>
            <a:off x="1228351" y="4447279"/>
            <a:ext cx="1595893" cy="307777"/>
          </a:xfrm>
          <a:prstGeom prst="rect">
            <a:avLst/>
          </a:prstGeom>
          <a:noFill/>
        </p:spPr>
        <p:txBody>
          <a:bodyPr wrap="square" rtlCol="0">
            <a:spAutoFit/>
          </a:bodyPr>
          <a:lstStyle/>
          <a:p>
            <a:r>
              <a:rPr lang="en-US" sz="1400" dirty="0"/>
              <a:t>Automation</a:t>
            </a:r>
          </a:p>
        </p:txBody>
      </p:sp>
      <p:sp>
        <p:nvSpPr>
          <p:cNvPr id="70" name="TextBox 69">
            <a:extLst>
              <a:ext uri="{FF2B5EF4-FFF2-40B4-BE49-F238E27FC236}">
                <a16:creationId xmlns:a16="http://schemas.microsoft.com/office/drawing/2014/main" id="{26D6C10D-F79C-4761-A6B9-8A39D3686665}"/>
              </a:ext>
            </a:extLst>
          </p:cNvPr>
          <p:cNvSpPr txBox="1"/>
          <p:nvPr/>
        </p:nvSpPr>
        <p:spPr>
          <a:xfrm>
            <a:off x="3725269" y="4382700"/>
            <a:ext cx="1595893" cy="523220"/>
          </a:xfrm>
          <a:prstGeom prst="rect">
            <a:avLst/>
          </a:prstGeom>
          <a:noFill/>
        </p:spPr>
        <p:txBody>
          <a:bodyPr wrap="square" rtlCol="0">
            <a:spAutoFit/>
          </a:bodyPr>
          <a:lstStyle/>
          <a:p>
            <a:r>
              <a:rPr lang="en-US" sz="1400" dirty="0"/>
              <a:t>Human</a:t>
            </a:r>
          </a:p>
          <a:p>
            <a:r>
              <a:rPr lang="en-US" sz="1400" dirty="0"/>
              <a:t>Judgment</a:t>
            </a:r>
          </a:p>
        </p:txBody>
      </p:sp>
      <p:sp>
        <p:nvSpPr>
          <p:cNvPr id="14" name="TextBox 13">
            <a:extLst>
              <a:ext uri="{FF2B5EF4-FFF2-40B4-BE49-F238E27FC236}">
                <a16:creationId xmlns:a16="http://schemas.microsoft.com/office/drawing/2014/main" id="{73DF1F54-C2E4-4F4A-94D4-8DEC0E633F92}"/>
              </a:ext>
            </a:extLst>
          </p:cNvPr>
          <p:cNvSpPr txBox="1"/>
          <p:nvPr/>
        </p:nvSpPr>
        <p:spPr>
          <a:xfrm>
            <a:off x="10496230" y="5587596"/>
            <a:ext cx="1695769" cy="553998"/>
          </a:xfrm>
          <a:prstGeom prst="rect">
            <a:avLst/>
          </a:prstGeom>
          <a:noFill/>
        </p:spPr>
        <p:txBody>
          <a:bodyPr wrap="square" rtlCol="0">
            <a:spAutoFit/>
          </a:bodyPr>
          <a:lstStyle/>
          <a:p>
            <a:r>
              <a:rPr lang="en-US" sz="1000" dirty="0"/>
              <a:t>-Adapted from Kanerva 1989</a:t>
            </a:r>
          </a:p>
          <a:p>
            <a:r>
              <a:rPr lang="en-US" sz="1000" dirty="0"/>
              <a:t>-Glimcher 2011</a:t>
            </a:r>
          </a:p>
          <a:p>
            <a:r>
              <a:rPr lang="en-US" sz="1000" dirty="0"/>
              <a:t>-</a:t>
            </a:r>
          </a:p>
        </p:txBody>
      </p:sp>
      <p:sp>
        <p:nvSpPr>
          <p:cNvPr id="16" name="Rectangle 15">
            <a:extLst>
              <a:ext uri="{FF2B5EF4-FFF2-40B4-BE49-F238E27FC236}">
                <a16:creationId xmlns:a16="http://schemas.microsoft.com/office/drawing/2014/main" id="{6DC0FA8E-209A-4100-8A31-B4DCC6AACF92}"/>
              </a:ext>
            </a:extLst>
          </p:cNvPr>
          <p:cNvSpPr/>
          <p:nvPr/>
        </p:nvSpPr>
        <p:spPr>
          <a:xfrm>
            <a:off x="63696" y="4841675"/>
            <a:ext cx="959173" cy="646331"/>
          </a:xfrm>
          <a:prstGeom prst="rect">
            <a:avLst/>
          </a:prstGeom>
        </p:spPr>
        <p:txBody>
          <a:bodyPr wrap="none">
            <a:spAutoFit/>
          </a:bodyPr>
          <a:lstStyle/>
          <a:p>
            <a:pPr algn="ctr"/>
            <a:r>
              <a:rPr lang="en-US" sz="1200" dirty="0">
                <a:solidFill>
                  <a:srgbClr val="0070C0"/>
                </a:solidFill>
              </a:rPr>
              <a:t>Process </a:t>
            </a:r>
          </a:p>
          <a:p>
            <a:pPr algn="ctr"/>
            <a:r>
              <a:rPr lang="en-US" sz="1200" dirty="0">
                <a:solidFill>
                  <a:srgbClr val="0070C0"/>
                </a:solidFill>
              </a:rPr>
              <a:t>Goal</a:t>
            </a:r>
          </a:p>
          <a:p>
            <a:pPr algn="ctr"/>
            <a:r>
              <a:rPr lang="en-US" sz="1200" dirty="0">
                <a:solidFill>
                  <a:srgbClr val="0070C0"/>
                </a:solidFill>
              </a:rPr>
              <a:t> Attainment </a:t>
            </a:r>
          </a:p>
        </p:txBody>
      </p:sp>
      <p:sp>
        <p:nvSpPr>
          <p:cNvPr id="28" name="TextBox 27">
            <a:extLst>
              <a:ext uri="{FF2B5EF4-FFF2-40B4-BE49-F238E27FC236}">
                <a16:creationId xmlns:a16="http://schemas.microsoft.com/office/drawing/2014/main" id="{D05C964F-ED9E-4809-B44D-704DA17AAACC}"/>
              </a:ext>
            </a:extLst>
          </p:cNvPr>
          <p:cNvSpPr txBox="1"/>
          <p:nvPr/>
        </p:nvSpPr>
        <p:spPr>
          <a:xfrm>
            <a:off x="5408220" y="5548010"/>
            <a:ext cx="919233" cy="338554"/>
          </a:xfrm>
          <a:prstGeom prst="rect">
            <a:avLst/>
          </a:prstGeom>
          <a:noFill/>
        </p:spPr>
        <p:txBody>
          <a:bodyPr wrap="square" rtlCol="0">
            <a:spAutoFit/>
          </a:bodyPr>
          <a:lstStyle/>
          <a:p>
            <a:r>
              <a:rPr lang="en-US" sz="1600" dirty="0"/>
              <a:t>P(H|E)</a:t>
            </a:r>
          </a:p>
        </p:txBody>
      </p:sp>
    </p:spTree>
    <p:extLst>
      <p:ext uri="{BB962C8B-B14F-4D97-AF65-F5344CB8AC3E}">
        <p14:creationId xmlns:p14="http://schemas.microsoft.com/office/powerpoint/2010/main" val="1658688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0A252-E266-4332-BA54-0CC502B3DF0F}"/>
              </a:ext>
            </a:extLst>
          </p:cNvPr>
          <p:cNvPicPr>
            <a:picLocks noChangeAspect="1"/>
          </p:cNvPicPr>
          <p:nvPr/>
        </p:nvPicPr>
        <p:blipFill>
          <a:blip r:embed="rId2"/>
          <a:stretch>
            <a:fillRect/>
          </a:stretch>
        </p:blipFill>
        <p:spPr>
          <a:xfrm>
            <a:off x="2840476" y="1080199"/>
            <a:ext cx="6828817" cy="5660868"/>
          </a:xfrm>
          <a:prstGeom prst="rect">
            <a:avLst/>
          </a:prstGeom>
          <a:ln>
            <a:solidFill>
              <a:schemeClr val="tx1"/>
            </a:solidFill>
          </a:ln>
        </p:spPr>
      </p:pic>
      <p:sp>
        <p:nvSpPr>
          <p:cNvPr id="3" name="TextBox 2">
            <a:extLst>
              <a:ext uri="{FF2B5EF4-FFF2-40B4-BE49-F238E27FC236}">
                <a16:creationId xmlns:a16="http://schemas.microsoft.com/office/drawing/2014/main" id="{122CDD65-270B-4A8F-94DF-7C8AA297E320}"/>
              </a:ext>
            </a:extLst>
          </p:cNvPr>
          <p:cNvSpPr txBox="1"/>
          <p:nvPr/>
        </p:nvSpPr>
        <p:spPr>
          <a:xfrm>
            <a:off x="8709499" y="4663633"/>
            <a:ext cx="914399" cy="369332"/>
          </a:xfrm>
          <a:prstGeom prst="rect">
            <a:avLst/>
          </a:prstGeom>
          <a:noFill/>
        </p:spPr>
        <p:txBody>
          <a:bodyPr wrap="square" rtlCol="0">
            <a:spAutoFit/>
          </a:bodyPr>
          <a:lstStyle/>
          <a:p>
            <a:r>
              <a:rPr lang="en-US" dirty="0"/>
              <a:t>Senses</a:t>
            </a:r>
          </a:p>
        </p:txBody>
      </p:sp>
      <p:sp>
        <p:nvSpPr>
          <p:cNvPr id="4" name="TextBox 3">
            <a:extLst>
              <a:ext uri="{FF2B5EF4-FFF2-40B4-BE49-F238E27FC236}">
                <a16:creationId xmlns:a16="http://schemas.microsoft.com/office/drawing/2014/main" id="{16A9FAEE-0FD3-4257-9FE6-E024E3C734FC}"/>
              </a:ext>
            </a:extLst>
          </p:cNvPr>
          <p:cNvSpPr txBox="1"/>
          <p:nvPr/>
        </p:nvSpPr>
        <p:spPr>
          <a:xfrm>
            <a:off x="2840476" y="4663633"/>
            <a:ext cx="1108952" cy="369332"/>
          </a:xfrm>
          <a:prstGeom prst="rect">
            <a:avLst/>
          </a:prstGeom>
          <a:noFill/>
        </p:spPr>
        <p:txBody>
          <a:bodyPr wrap="square" rtlCol="0">
            <a:spAutoFit/>
          </a:bodyPr>
          <a:lstStyle/>
          <a:p>
            <a:r>
              <a:rPr lang="en-US" dirty="0"/>
              <a:t>Muscles</a:t>
            </a:r>
          </a:p>
        </p:txBody>
      </p:sp>
      <p:sp>
        <p:nvSpPr>
          <p:cNvPr id="5" name="TextBox 4">
            <a:extLst>
              <a:ext uri="{FF2B5EF4-FFF2-40B4-BE49-F238E27FC236}">
                <a16:creationId xmlns:a16="http://schemas.microsoft.com/office/drawing/2014/main" id="{79A6F6F3-5694-4660-AC56-8F94BCBEF32C}"/>
              </a:ext>
            </a:extLst>
          </p:cNvPr>
          <p:cNvSpPr txBox="1"/>
          <p:nvPr/>
        </p:nvSpPr>
        <p:spPr>
          <a:xfrm>
            <a:off x="252919" y="4756507"/>
            <a:ext cx="2269788" cy="369332"/>
          </a:xfrm>
          <a:prstGeom prst="rect">
            <a:avLst/>
          </a:prstGeom>
          <a:noFill/>
        </p:spPr>
        <p:txBody>
          <a:bodyPr wrap="square" rtlCol="0">
            <a:spAutoFit/>
          </a:bodyPr>
          <a:lstStyle/>
          <a:p>
            <a:pPr algn="ctr"/>
            <a:r>
              <a:rPr lang="en-US" dirty="0"/>
              <a:t>Layers of the Cortex</a:t>
            </a:r>
          </a:p>
        </p:txBody>
      </p:sp>
      <p:sp>
        <p:nvSpPr>
          <p:cNvPr id="6" name="Arrow: Right 5">
            <a:extLst>
              <a:ext uri="{FF2B5EF4-FFF2-40B4-BE49-F238E27FC236}">
                <a16:creationId xmlns:a16="http://schemas.microsoft.com/office/drawing/2014/main" id="{1B4B4334-A1C2-49F2-B44F-220892B225AC}"/>
              </a:ext>
            </a:extLst>
          </p:cNvPr>
          <p:cNvSpPr/>
          <p:nvPr/>
        </p:nvSpPr>
        <p:spPr>
          <a:xfrm rot="16200000">
            <a:off x="94034" y="3005688"/>
            <a:ext cx="2587557" cy="5447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A87650D8-EEF1-48E9-8B8C-7598584C12F3}"/>
              </a:ext>
            </a:extLst>
          </p:cNvPr>
          <p:cNvSpPr/>
          <p:nvPr/>
        </p:nvSpPr>
        <p:spPr>
          <a:xfrm>
            <a:off x="2889115" y="2330821"/>
            <a:ext cx="6995410" cy="2614914"/>
          </a:xfrm>
          <a:custGeom>
            <a:avLst/>
            <a:gdLst>
              <a:gd name="connsiteX0" fmla="*/ 6965004 w 6995410"/>
              <a:gd name="connsiteY0" fmla="*/ 2614914 h 2614914"/>
              <a:gd name="connsiteX1" fmla="*/ 6138153 w 6995410"/>
              <a:gd name="connsiteY1" fmla="*/ 474828 h 2614914"/>
              <a:gd name="connsiteX2" fmla="*/ 1264596 w 6995410"/>
              <a:gd name="connsiteY2" fmla="*/ 134360 h 2614914"/>
              <a:gd name="connsiteX3" fmla="*/ 0 w 6995410"/>
              <a:gd name="connsiteY3" fmla="*/ 2235535 h 2614914"/>
              <a:gd name="connsiteX4" fmla="*/ 0 w 6995410"/>
              <a:gd name="connsiteY4" fmla="*/ 2235535 h 26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410" h="2614914">
                <a:moveTo>
                  <a:pt x="6965004" y="2614914"/>
                </a:moveTo>
                <a:cubicBezTo>
                  <a:pt x="7026612" y="1751584"/>
                  <a:pt x="7088221" y="888254"/>
                  <a:pt x="6138153" y="474828"/>
                </a:cubicBezTo>
                <a:cubicBezTo>
                  <a:pt x="5188085" y="61402"/>
                  <a:pt x="2287622" y="-159091"/>
                  <a:pt x="1264596" y="134360"/>
                </a:cubicBezTo>
                <a:cubicBezTo>
                  <a:pt x="241570" y="427811"/>
                  <a:pt x="0" y="2235535"/>
                  <a:pt x="0" y="2235535"/>
                </a:cubicBezTo>
                <a:lnTo>
                  <a:pt x="0" y="2235535"/>
                </a:lnTo>
              </a:path>
            </a:pathLst>
          </a:custGeom>
          <a:noFill/>
          <a:ln w="41275">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6E119AA-E134-4F29-BC39-CDDC078D174F}"/>
              </a:ext>
            </a:extLst>
          </p:cNvPr>
          <p:cNvSpPr txBox="1"/>
          <p:nvPr/>
        </p:nvSpPr>
        <p:spPr>
          <a:xfrm>
            <a:off x="9669293" y="5111105"/>
            <a:ext cx="2409217" cy="1477328"/>
          </a:xfrm>
          <a:prstGeom prst="rect">
            <a:avLst/>
          </a:prstGeom>
          <a:noFill/>
        </p:spPr>
        <p:txBody>
          <a:bodyPr wrap="square" rtlCol="0">
            <a:spAutoFit/>
          </a:bodyPr>
          <a:lstStyle/>
          <a:p>
            <a:pPr algn="ctr"/>
            <a:r>
              <a:rPr lang="en-US" dirty="0">
                <a:solidFill>
                  <a:srgbClr val="FF0000"/>
                </a:solidFill>
              </a:rPr>
              <a:t>Goal Directed Perception-Action Cycle</a:t>
            </a: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Author: Fuster 2003</a:t>
            </a:r>
          </a:p>
        </p:txBody>
      </p:sp>
      <p:sp>
        <p:nvSpPr>
          <p:cNvPr id="9" name="TextBox 8">
            <a:extLst>
              <a:ext uri="{FF2B5EF4-FFF2-40B4-BE49-F238E27FC236}">
                <a16:creationId xmlns:a16="http://schemas.microsoft.com/office/drawing/2014/main" id="{74B830C9-B61F-4354-B587-913E60EA9752}"/>
              </a:ext>
            </a:extLst>
          </p:cNvPr>
          <p:cNvSpPr txBox="1"/>
          <p:nvPr/>
        </p:nvSpPr>
        <p:spPr>
          <a:xfrm>
            <a:off x="2645923" y="107004"/>
            <a:ext cx="7140103" cy="954107"/>
          </a:xfrm>
          <a:prstGeom prst="rect">
            <a:avLst/>
          </a:prstGeom>
          <a:noFill/>
        </p:spPr>
        <p:txBody>
          <a:bodyPr wrap="square" rtlCol="0">
            <a:spAutoFit/>
          </a:bodyPr>
          <a:lstStyle/>
          <a:p>
            <a:pPr algn="ctr"/>
            <a:r>
              <a:rPr lang="en-US" sz="2800" dirty="0"/>
              <a:t>Components of An Intelligent System—A Biological Perspective</a:t>
            </a:r>
          </a:p>
        </p:txBody>
      </p:sp>
      <p:sp>
        <p:nvSpPr>
          <p:cNvPr id="10" name="TextBox 9">
            <a:extLst>
              <a:ext uri="{FF2B5EF4-FFF2-40B4-BE49-F238E27FC236}">
                <a16:creationId xmlns:a16="http://schemas.microsoft.com/office/drawing/2014/main" id="{4879CA8B-6FC1-449E-A0F7-D5FE01446400}"/>
              </a:ext>
            </a:extLst>
          </p:cNvPr>
          <p:cNvSpPr txBox="1"/>
          <p:nvPr/>
        </p:nvSpPr>
        <p:spPr>
          <a:xfrm>
            <a:off x="9081637" y="5161838"/>
            <a:ext cx="1084521" cy="861774"/>
          </a:xfrm>
          <a:prstGeom prst="rect">
            <a:avLst/>
          </a:prstGeom>
          <a:noFill/>
        </p:spPr>
        <p:txBody>
          <a:bodyPr wrap="square" rtlCol="0">
            <a:spAutoFit/>
          </a:bodyPr>
          <a:lstStyle/>
          <a:p>
            <a:r>
              <a:rPr lang="en-US" sz="1000" dirty="0"/>
              <a:t>Touch</a:t>
            </a:r>
          </a:p>
          <a:p>
            <a:r>
              <a:rPr lang="en-US" sz="1000" dirty="0"/>
              <a:t>Smell</a:t>
            </a:r>
          </a:p>
          <a:p>
            <a:r>
              <a:rPr lang="en-US" sz="1000" dirty="0"/>
              <a:t>Taste</a:t>
            </a:r>
          </a:p>
          <a:p>
            <a:r>
              <a:rPr lang="en-US" sz="1000" dirty="0"/>
              <a:t>Vision</a:t>
            </a:r>
          </a:p>
          <a:p>
            <a:r>
              <a:rPr lang="en-US" sz="1000" dirty="0"/>
              <a:t>Audition</a:t>
            </a:r>
          </a:p>
        </p:txBody>
      </p:sp>
      <p:sp>
        <p:nvSpPr>
          <p:cNvPr id="11" name="TextBox 10">
            <a:extLst>
              <a:ext uri="{FF2B5EF4-FFF2-40B4-BE49-F238E27FC236}">
                <a16:creationId xmlns:a16="http://schemas.microsoft.com/office/drawing/2014/main" id="{80232005-F253-41E4-962F-BEA6C6C258DC}"/>
              </a:ext>
            </a:extLst>
          </p:cNvPr>
          <p:cNvSpPr txBox="1"/>
          <p:nvPr/>
        </p:nvSpPr>
        <p:spPr>
          <a:xfrm>
            <a:off x="2833386" y="5161838"/>
            <a:ext cx="1084521" cy="553998"/>
          </a:xfrm>
          <a:prstGeom prst="rect">
            <a:avLst/>
          </a:prstGeom>
          <a:noFill/>
        </p:spPr>
        <p:txBody>
          <a:bodyPr wrap="square" rtlCol="0">
            <a:spAutoFit/>
          </a:bodyPr>
          <a:lstStyle/>
          <a:p>
            <a:r>
              <a:rPr lang="en-US" sz="1000" dirty="0"/>
              <a:t>Action</a:t>
            </a:r>
          </a:p>
          <a:p>
            <a:r>
              <a:rPr lang="en-US" sz="1000" dirty="0"/>
              <a:t>Behavior</a:t>
            </a:r>
          </a:p>
          <a:p>
            <a:r>
              <a:rPr lang="en-US" sz="1000" dirty="0"/>
              <a:t>Language</a:t>
            </a:r>
          </a:p>
        </p:txBody>
      </p:sp>
    </p:spTree>
    <p:extLst>
      <p:ext uri="{BB962C8B-B14F-4D97-AF65-F5344CB8AC3E}">
        <p14:creationId xmlns:p14="http://schemas.microsoft.com/office/powerpoint/2010/main" val="11908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A30B6-14B9-4398-BA76-7FE1F47A5BF0}"/>
              </a:ext>
            </a:extLst>
          </p:cNvPr>
          <p:cNvPicPr>
            <a:picLocks noChangeAspect="1"/>
          </p:cNvPicPr>
          <p:nvPr/>
        </p:nvPicPr>
        <p:blipFill>
          <a:blip r:embed="rId2"/>
          <a:stretch>
            <a:fillRect/>
          </a:stretch>
        </p:blipFill>
        <p:spPr>
          <a:xfrm>
            <a:off x="357158" y="3935896"/>
            <a:ext cx="3490492" cy="1949359"/>
          </a:xfrm>
          <a:prstGeom prst="rect">
            <a:avLst/>
          </a:prstGeom>
          <a:ln>
            <a:solidFill>
              <a:schemeClr val="tx1"/>
            </a:solidFill>
          </a:ln>
        </p:spPr>
      </p:pic>
      <p:pic>
        <p:nvPicPr>
          <p:cNvPr id="3" name="Picture 2">
            <a:extLst>
              <a:ext uri="{FF2B5EF4-FFF2-40B4-BE49-F238E27FC236}">
                <a16:creationId xmlns:a16="http://schemas.microsoft.com/office/drawing/2014/main" id="{B270B355-240F-4BC0-905B-0368B1A3870C}"/>
              </a:ext>
            </a:extLst>
          </p:cNvPr>
          <p:cNvPicPr>
            <a:picLocks noChangeAspect="1"/>
          </p:cNvPicPr>
          <p:nvPr/>
        </p:nvPicPr>
        <p:blipFill>
          <a:blip r:embed="rId3"/>
          <a:stretch>
            <a:fillRect/>
          </a:stretch>
        </p:blipFill>
        <p:spPr>
          <a:xfrm>
            <a:off x="4967068" y="267095"/>
            <a:ext cx="6419048" cy="6323809"/>
          </a:xfrm>
          <a:prstGeom prst="rect">
            <a:avLst/>
          </a:prstGeom>
        </p:spPr>
      </p:pic>
      <p:pic>
        <p:nvPicPr>
          <p:cNvPr id="5" name="Picture 4" descr="A close up of a person&#10;&#10;Description automatically generated">
            <a:extLst>
              <a:ext uri="{FF2B5EF4-FFF2-40B4-BE49-F238E27FC236}">
                <a16:creationId xmlns:a16="http://schemas.microsoft.com/office/drawing/2014/main" id="{3A5B6260-FB08-4C23-A9C3-F2932B06D0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72271" y="4910575"/>
            <a:ext cx="1882710" cy="1470992"/>
          </a:xfrm>
          <a:prstGeom prst="rect">
            <a:avLst/>
          </a:prstGeom>
        </p:spPr>
      </p:pic>
      <p:sp>
        <p:nvSpPr>
          <p:cNvPr id="7" name="TextBox 6">
            <a:extLst>
              <a:ext uri="{FF2B5EF4-FFF2-40B4-BE49-F238E27FC236}">
                <a16:creationId xmlns:a16="http://schemas.microsoft.com/office/drawing/2014/main" id="{8A30444B-A4A2-4268-9189-475297F9417F}"/>
              </a:ext>
            </a:extLst>
          </p:cNvPr>
          <p:cNvSpPr txBox="1"/>
          <p:nvPr/>
        </p:nvSpPr>
        <p:spPr>
          <a:xfrm>
            <a:off x="328540" y="212989"/>
            <a:ext cx="4638528" cy="2185214"/>
          </a:xfrm>
          <a:prstGeom prst="rect">
            <a:avLst/>
          </a:prstGeom>
          <a:noFill/>
        </p:spPr>
        <p:txBody>
          <a:bodyPr wrap="square" rtlCol="0">
            <a:spAutoFit/>
          </a:bodyPr>
          <a:lstStyle/>
          <a:p>
            <a:r>
              <a:rPr lang="en-US" sz="1700" dirty="0"/>
              <a:t>Neuro Scientists such as Glimcher (2011)  and Gold/Shadlen (2007) point out the neuro basis of decision making follows a probabilistic process which includes expected value, utility and expected risk. Yet, actual execution is subject to motivation, incomplete search, biases and “random” components leading to suboptimality toward goal achievement.</a:t>
            </a:r>
          </a:p>
        </p:txBody>
      </p:sp>
      <p:sp>
        <p:nvSpPr>
          <p:cNvPr id="9" name="Arrow: Curved Left 8">
            <a:extLst>
              <a:ext uri="{FF2B5EF4-FFF2-40B4-BE49-F238E27FC236}">
                <a16:creationId xmlns:a16="http://schemas.microsoft.com/office/drawing/2014/main" id="{A2A42BF2-99F1-4620-A85E-88E21D9A3EAA}"/>
              </a:ext>
            </a:extLst>
          </p:cNvPr>
          <p:cNvSpPr/>
          <p:nvPr/>
        </p:nvSpPr>
        <p:spPr>
          <a:xfrm rot="14064964">
            <a:off x="4154310" y="3178166"/>
            <a:ext cx="559210" cy="1515460"/>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7529DB2-97A2-4515-AA7B-D1B060A395B7}"/>
              </a:ext>
            </a:extLst>
          </p:cNvPr>
          <p:cNvSpPr txBox="1"/>
          <p:nvPr/>
        </p:nvSpPr>
        <p:spPr>
          <a:xfrm>
            <a:off x="328540" y="2428385"/>
            <a:ext cx="4224005" cy="1400383"/>
          </a:xfrm>
          <a:prstGeom prst="rect">
            <a:avLst/>
          </a:prstGeom>
          <a:noFill/>
        </p:spPr>
        <p:txBody>
          <a:bodyPr wrap="square" rtlCol="0">
            <a:spAutoFit/>
          </a:bodyPr>
          <a:lstStyle/>
          <a:p>
            <a:r>
              <a:rPr lang="en-US" sz="1700" dirty="0"/>
              <a:t>This idea supports usage of machine learning as a vehicle to augment human decision making with the capability of handling large quantities of data and immense computing power.</a:t>
            </a:r>
          </a:p>
        </p:txBody>
      </p:sp>
    </p:spTree>
    <p:extLst>
      <p:ext uri="{BB962C8B-B14F-4D97-AF65-F5344CB8AC3E}">
        <p14:creationId xmlns:p14="http://schemas.microsoft.com/office/powerpoint/2010/main" val="334722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1DA90-5D66-41D3-BFBC-A0FFAF3FB211}"/>
              </a:ext>
            </a:extLst>
          </p:cNvPr>
          <p:cNvSpPr txBox="1"/>
          <p:nvPr/>
        </p:nvSpPr>
        <p:spPr>
          <a:xfrm>
            <a:off x="2057944" y="1251168"/>
            <a:ext cx="8076112" cy="3046988"/>
          </a:xfrm>
          <a:prstGeom prst="rect">
            <a:avLst/>
          </a:prstGeom>
          <a:noFill/>
        </p:spPr>
        <p:txBody>
          <a:bodyPr wrap="square" rtlCol="0">
            <a:spAutoFit/>
          </a:bodyPr>
          <a:lstStyle/>
          <a:p>
            <a:pPr algn="ctr"/>
            <a:r>
              <a:rPr lang="en-US" sz="3200" dirty="0"/>
              <a:t>Using Intelligent Automation To</a:t>
            </a:r>
          </a:p>
          <a:p>
            <a:pPr algn="ctr"/>
            <a:r>
              <a:rPr lang="en-US" sz="3200" dirty="0"/>
              <a:t>Improve Managerial Performance On Customer Projects</a:t>
            </a:r>
          </a:p>
          <a:p>
            <a:pPr algn="ctr"/>
            <a:endParaRPr lang="en-US" sz="3200" i="1" dirty="0"/>
          </a:p>
          <a:p>
            <a:pPr algn="ctr"/>
            <a:endParaRPr lang="en-US" sz="3200" i="1" dirty="0"/>
          </a:p>
          <a:p>
            <a:pPr algn="ctr"/>
            <a:r>
              <a:rPr lang="en-US" sz="3200" i="1" dirty="0"/>
              <a:t>  </a:t>
            </a:r>
          </a:p>
        </p:txBody>
      </p:sp>
      <p:sp>
        <p:nvSpPr>
          <p:cNvPr id="3" name="TextBox 2">
            <a:extLst>
              <a:ext uri="{FF2B5EF4-FFF2-40B4-BE49-F238E27FC236}">
                <a16:creationId xmlns:a16="http://schemas.microsoft.com/office/drawing/2014/main" id="{D727E6D5-E10B-42D6-A3B0-E908162B8EDB}"/>
              </a:ext>
            </a:extLst>
          </p:cNvPr>
          <p:cNvSpPr txBox="1"/>
          <p:nvPr/>
        </p:nvSpPr>
        <p:spPr>
          <a:xfrm>
            <a:off x="8926285" y="5199017"/>
            <a:ext cx="2856412" cy="1015663"/>
          </a:xfrm>
          <a:prstGeom prst="rect">
            <a:avLst/>
          </a:prstGeom>
          <a:noFill/>
        </p:spPr>
        <p:txBody>
          <a:bodyPr wrap="square" rtlCol="0">
            <a:spAutoFit/>
          </a:bodyPr>
          <a:lstStyle/>
          <a:p>
            <a:r>
              <a:rPr lang="en-US" sz="2000" dirty="0"/>
              <a:t>John Aaron</a:t>
            </a:r>
          </a:p>
          <a:p>
            <a:r>
              <a:rPr lang="en-US" sz="2000" dirty="0"/>
              <a:t>03/12/2020</a:t>
            </a:r>
          </a:p>
          <a:p>
            <a:r>
              <a:rPr lang="en-US" sz="2000" dirty="0"/>
              <a:t>Version 10</a:t>
            </a:r>
          </a:p>
        </p:txBody>
      </p:sp>
      <p:sp>
        <p:nvSpPr>
          <p:cNvPr id="4" name="TextBox 3">
            <a:extLst>
              <a:ext uri="{FF2B5EF4-FFF2-40B4-BE49-F238E27FC236}">
                <a16:creationId xmlns:a16="http://schemas.microsoft.com/office/drawing/2014/main" id="{C70192EE-CFDC-4258-8DA7-9E4F4DC1FE46}"/>
              </a:ext>
            </a:extLst>
          </p:cNvPr>
          <p:cNvSpPr txBox="1"/>
          <p:nvPr/>
        </p:nvSpPr>
        <p:spPr>
          <a:xfrm>
            <a:off x="117987" y="350307"/>
            <a:ext cx="4965290" cy="369332"/>
          </a:xfrm>
          <a:prstGeom prst="rect">
            <a:avLst/>
          </a:prstGeom>
          <a:noFill/>
        </p:spPr>
        <p:txBody>
          <a:bodyPr wrap="square" rtlCol="0">
            <a:spAutoFit/>
          </a:bodyPr>
          <a:lstStyle/>
          <a:p>
            <a:r>
              <a:rPr lang="en-US" dirty="0"/>
              <a:t>An Example of What Gets Covered in MDS 562</a:t>
            </a:r>
          </a:p>
        </p:txBody>
      </p:sp>
    </p:spTree>
    <p:extLst>
      <p:ext uri="{BB962C8B-B14F-4D97-AF65-F5344CB8AC3E}">
        <p14:creationId xmlns:p14="http://schemas.microsoft.com/office/powerpoint/2010/main" val="1417450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002D1-4824-4AAF-AA08-9D4096332484}"/>
              </a:ext>
            </a:extLst>
          </p:cNvPr>
          <p:cNvSpPr/>
          <p:nvPr/>
        </p:nvSpPr>
        <p:spPr>
          <a:xfrm>
            <a:off x="3776959" y="876520"/>
            <a:ext cx="3181738" cy="5784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FCF43FE-E00E-40BD-95DA-4022030DFAB6}"/>
              </a:ext>
            </a:extLst>
          </p:cNvPr>
          <p:cNvSpPr/>
          <p:nvPr/>
        </p:nvSpPr>
        <p:spPr>
          <a:xfrm>
            <a:off x="3776959" y="2035795"/>
            <a:ext cx="3181738" cy="5784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62EBFC7-584A-467D-B79E-C1B9255EEC03}"/>
              </a:ext>
            </a:extLst>
          </p:cNvPr>
          <p:cNvSpPr/>
          <p:nvPr/>
        </p:nvSpPr>
        <p:spPr>
          <a:xfrm>
            <a:off x="3776959" y="3146977"/>
            <a:ext cx="3181738" cy="5784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E7083A-7113-48CF-ABDF-863CC8EA114D}"/>
              </a:ext>
            </a:extLst>
          </p:cNvPr>
          <p:cNvSpPr/>
          <p:nvPr/>
        </p:nvSpPr>
        <p:spPr>
          <a:xfrm>
            <a:off x="3776959" y="4219853"/>
            <a:ext cx="3181738" cy="85355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7B54296-E34F-40AB-8CED-08C34CED8C9A}"/>
              </a:ext>
            </a:extLst>
          </p:cNvPr>
          <p:cNvSpPr/>
          <p:nvPr/>
        </p:nvSpPr>
        <p:spPr>
          <a:xfrm>
            <a:off x="3776959" y="5563604"/>
            <a:ext cx="3181738" cy="99837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32CDDD-4A25-4C8C-9440-BB06949F5146}"/>
              </a:ext>
            </a:extLst>
          </p:cNvPr>
          <p:cNvSpPr txBox="1"/>
          <p:nvPr/>
        </p:nvSpPr>
        <p:spPr>
          <a:xfrm>
            <a:off x="3890865" y="5660020"/>
            <a:ext cx="3052743" cy="646331"/>
          </a:xfrm>
          <a:prstGeom prst="rect">
            <a:avLst/>
          </a:prstGeom>
          <a:noFill/>
        </p:spPr>
        <p:txBody>
          <a:bodyPr wrap="square" rtlCol="0">
            <a:spAutoFit/>
          </a:bodyPr>
          <a:lstStyle/>
          <a:p>
            <a:pPr algn="ctr"/>
            <a:r>
              <a:rPr lang="en-US" dirty="0"/>
              <a:t>Review of effects of actions and revision of strategy</a:t>
            </a:r>
          </a:p>
        </p:txBody>
      </p:sp>
      <p:sp>
        <p:nvSpPr>
          <p:cNvPr id="8" name="TextBox 7">
            <a:extLst>
              <a:ext uri="{FF2B5EF4-FFF2-40B4-BE49-F238E27FC236}">
                <a16:creationId xmlns:a16="http://schemas.microsoft.com/office/drawing/2014/main" id="{F6428CFB-8D83-4985-A2B3-C9FD885F76BD}"/>
              </a:ext>
            </a:extLst>
          </p:cNvPr>
          <p:cNvSpPr txBox="1"/>
          <p:nvPr/>
        </p:nvSpPr>
        <p:spPr>
          <a:xfrm>
            <a:off x="3841456" y="4219853"/>
            <a:ext cx="3052743" cy="923330"/>
          </a:xfrm>
          <a:prstGeom prst="rect">
            <a:avLst/>
          </a:prstGeom>
          <a:noFill/>
        </p:spPr>
        <p:txBody>
          <a:bodyPr wrap="square" rtlCol="0">
            <a:spAutoFit/>
          </a:bodyPr>
          <a:lstStyle/>
          <a:p>
            <a:pPr algn="ctr"/>
            <a:r>
              <a:rPr lang="en-US" dirty="0"/>
              <a:t>Planning of actions; decision making, and execution of actions</a:t>
            </a:r>
          </a:p>
        </p:txBody>
      </p:sp>
      <p:sp>
        <p:nvSpPr>
          <p:cNvPr id="9" name="TextBox 8">
            <a:extLst>
              <a:ext uri="{FF2B5EF4-FFF2-40B4-BE49-F238E27FC236}">
                <a16:creationId xmlns:a16="http://schemas.microsoft.com/office/drawing/2014/main" id="{5EA58D0F-295D-4A50-A2AF-6A65AAC3E407}"/>
              </a:ext>
            </a:extLst>
          </p:cNvPr>
          <p:cNvSpPr txBox="1"/>
          <p:nvPr/>
        </p:nvSpPr>
        <p:spPr>
          <a:xfrm>
            <a:off x="3841455" y="3243393"/>
            <a:ext cx="3052743" cy="369332"/>
          </a:xfrm>
          <a:prstGeom prst="rect">
            <a:avLst/>
          </a:prstGeom>
          <a:noFill/>
        </p:spPr>
        <p:txBody>
          <a:bodyPr wrap="square" rtlCol="0">
            <a:spAutoFit/>
          </a:bodyPr>
          <a:lstStyle/>
          <a:p>
            <a:pPr algn="ctr"/>
            <a:r>
              <a:rPr lang="en-US" dirty="0"/>
              <a:t>Prediction and extrapolation</a:t>
            </a:r>
          </a:p>
        </p:txBody>
      </p:sp>
      <p:sp>
        <p:nvSpPr>
          <p:cNvPr id="10" name="TextBox 9">
            <a:extLst>
              <a:ext uri="{FF2B5EF4-FFF2-40B4-BE49-F238E27FC236}">
                <a16:creationId xmlns:a16="http://schemas.microsoft.com/office/drawing/2014/main" id="{7CFF40D6-18C5-453A-A039-0A591C185FA5}"/>
              </a:ext>
            </a:extLst>
          </p:cNvPr>
          <p:cNvSpPr txBox="1"/>
          <p:nvPr/>
        </p:nvSpPr>
        <p:spPr>
          <a:xfrm>
            <a:off x="3841455" y="2016467"/>
            <a:ext cx="3052743" cy="646331"/>
          </a:xfrm>
          <a:prstGeom prst="rect">
            <a:avLst/>
          </a:prstGeom>
          <a:noFill/>
        </p:spPr>
        <p:txBody>
          <a:bodyPr wrap="square" rtlCol="0">
            <a:spAutoFit/>
          </a:bodyPr>
          <a:lstStyle/>
          <a:p>
            <a:pPr algn="ctr"/>
            <a:r>
              <a:rPr lang="en-US" dirty="0"/>
              <a:t>Formulation of models and gathering of information</a:t>
            </a:r>
          </a:p>
        </p:txBody>
      </p:sp>
      <p:sp>
        <p:nvSpPr>
          <p:cNvPr id="11" name="TextBox 10">
            <a:extLst>
              <a:ext uri="{FF2B5EF4-FFF2-40B4-BE49-F238E27FC236}">
                <a16:creationId xmlns:a16="http://schemas.microsoft.com/office/drawing/2014/main" id="{F99B251B-92ED-4CD5-A799-6778DB5D529B}"/>
              </a:ext>
            </a:extLst>
          </p:cNvPr>
          <p:cNvSpPr txBox="1"/>
          <p:nvPr/>
        </p:nvSpPr>
        <p:spPr>
          <a:xfrm>
            <a:off x="3890864" y="981103"/>
            <a:ext cx="3052743" cy="369332"/>
          </a:xfrm>
          <a:prstGeom prst="rect">
            <a:avLst/>
          </a:prstGeom>
          <a:noFill/>
        </p:spPr>
        <p:txBody>
          <a:bodyPr wrap="square" rtlCol="0">
            <a:spAutoFit/>
          </a:bodyPr>
          <a:lstStyle/>
          <a:p>
            <a:pPr algn="ctr"/>
            <a:r>
              <a:rPr lang="en-US" dirty="0"/>
              <a:t>Formulation of goals</a:t>
            </a:r>
          </a:p>
        </p:txBody>
      </p:sp>
      <p:cxnSp>
        <p:nvCxnSpPr>
          <p:cNvPr id="12" name="Straight Arrow Connector 11">
            <a:extLst>
              <a:ext uri="{FF2B5EF4-FFF2-40B4-BE49-F238E27FC236}">
                <a16:creationId xmlns:a16="http://schemas.microsoft.com/office/drawing/2014/main" id="{AAD43C40-745C-4044-B7BE-3166C41CB7F4}"/>
              </a:ext>
            </a:extLst>
          </p:cNvPr>
          <p:cNvCxnSpPr>
            <a:stCxn id="2" idx="2"/>
            <a:endCxn id="10" idx="0"/>
          </p:cNvCxnSpPr>
          <p:nvPr/>
        </p:nvCxnSpPr>
        <p:spPr>
          <a:xfrm flipH="1">
            <a:off x="5367827" y="1455018"/>
            <a:ext cx="1" cy="561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BB75BB-F722-4545-B12C-31523BF5BD7C}"/>
              </a:ext>
            </a:extLst>
          </p:cNvPr>
          <p:cNvCxnSpPr>
            <a:cxnSpLocks/>
            <a:endCxn id="4" idx="0"/>
          </p:cNvCxnSpPr>
          <p:nvPr/>
        </p:nvCxnSpPr>
        <p:spPr>
          <a:xfrm>
            <a:off x="5367825" y="2630135"/>
            <a:ext cx="3" cy="516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86DC63-5581-4C27-BEEE-9D29F8B34E11}"/>
              </a:ext>
            </a:extLst>
          </p:cNvPr>
          <p:cNvCxnSpPr>
            <a:cxnSpLocks/>
          </p:cNvCxnSpPr>
          <p:nvPr/>
        </p:nvCxnSpPr>
        <p:spPr>
          <a:xfrm>
            <a:off x="5367822" y="3708902"/>
            <a:ext cx="3" cy="516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6C5289-6C63-4016-A62D-EF27F38B0896}"/>
              </a:ext>
            </a:extLst>
          </p:cNvPr>
          <p:cNvCxnSpPr>
            <a:cxnSpLocks/>
          </p:cNvCxnSpPr>
          <p:nvPr/>
        </p:nvCxnSpPr>
        <p:spPr>
          <a:xfrm>
            <a:off x="5367819" y="5060083"/>
            <a:ext cx="3" cy="516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9491BB-A906-4DE9-B881-8EC01681D51D}"/>
              </a:ext>
            </a:extLst>
          </p:cNvPr>
          <p:cNvSpPr txBox="1"/>
          <p:nvPr/>
        </p:nvSpPr>
        <p:spPr>
          <a:xfrm>
            <a:off x="7607591" y="5683866"/>
            <a:ext cx="2206366" cy="430887"/>
          </a:xfrm>
          <a:prstGeom prst="rect">
            <a:avLst/>
          </a:prstGeom>
          <a:noFill/>
        </p:spPr>
        <p:txBody>
          <a:bodyPr wrap="square" rtlCol="0">
            <a:spAutoFit/>
          </a:bodyPr>
          <a:lstStyle/>
          <a:p>
            <a:r>
              <a:rPr lang="en-US" sz="1100" i="1" dirty="0"/>
              <a:t>From: “The Logic of Failure”, Dietrich Dorner, 1989.</a:t>
            </a:r>
          </a:p>
        </p:txBody>
      </p:sp>
      <p:sp>
        <p:nvSpPr>
          <p:cNvPr id="17" name="TextBox 16">
            <a:extLst>
              <a:ext uri="{FF2B5EF4-FFF2-40B4-BE49-F238E27FC236}">
                <a16:creationId xmlns:a16="http://schemas.microsoft.com/office/drawing/2014/main" id="{073AE314-568A-4E11-BD52-30E3B04077CA}"/>
              </a:ext>
            </a:extLst>
          </p:cNvPr>
          <p:cNvSpPr txBox="1"/>
          <p:nvPr/>
        </p:nvSpPr>
        <p:spPr>
          <a:xfrm>
            <a:off x="722811" y="156014"/>
            <a:ext cx="9919063" cy="461665"/>
          </a:xfrm>
          <a:prstGeom prst="rect">
            <a:avLst/>
          </a:prstGeom>
          <a:noFill/>
        </p:spPr>
        <p:txBody>
          <a:bodyPr wrap="square" rtlCol="0">
            <a:spAutoFit/>
          </a:bodyPr>
          <a:lstStyle/>
          <a:p>
            <a:pPr algn="ctr"/>
            <a:r>
              <a:rPr lang="en-US" sz="2400" dirty="0"/>
              <a:t>Simulation Can Be a Very Important Step In Business Transformation </a:t>
            </a:r>
          </a:p>
        </p:txBody>
      </p:sp>
      <p:sp>
        <p:nvSpPr>
          <p:cNvPr id="18" name="TextBox 17">
            <a:extLst>
              <a:ext uri="{FF2B5EF4-FFF2-40B4-BE49-F238E27FC236}">
                <a16:creationId xmlns:a16="http://schemas.microsoft.com/office/drawing/2014/main" id="{08F0742B-4C62-444E-8F5C-5FC4EEDE712E}"/>
              </a:ext>
            </a:extLst>
          </p:cNvPr>
          <p:cNvSpPr txBox="1"/>
          <p:nvPr/>
        </p:nvSpPr>
        <p:spPr>
          <a:xfrm>
            <a:off x="7993876" y="2152628"/>
            <a:ext cx="3640161" cy="923330"/>
          </a:xfrm>
          <a:prstGeom prst="rect">
            <a:avLst/>
          </a:prstGeom>
          <a:noFill/>
        </p:spPr>
        <p:txBody>
          <a:bodyPr wrap="square" rtlCol="0">
            <a:spAutoFit/>
          </a:bodyPr>
          <a:lstStyle/>
          <a:p>
            <a:r>
              <a:rPr lang="en-US" dirty="0"/>
              <a:t>Implementation of Complex Systems Can Fail If Unanticipated Consequences Are Not Considered </a:t>
            </a:r>
          </a:p>
        </p:txBody>
      </p:sp>
    </p:spTree>
    <p:extLst>
      <p:ext uri="{BB962C8B-B14F-4D97-AF65-F5344CB8AC3E}">
        <p14:creationId xmlns:p14="http://schemas.microsoft.com/office/powerpoint/2010/main" val="4116906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31AA527-B63B-4D5B-BF58-2E2AD7691E3C}"/>
              </a:ext>
            </a:extLst>
          </p:cNvPr>
          <p:cNvPicPr>
            <a:picLocks noChangeAspect="1"/>
          </p:cNvPicPr>
          <p:nvPr/>
        </p:nvPicPr>
        <p:blipFill>
          <a:blip r:embed="rId2"/>
          <a:stretch>
            <a:fillRect/>
          </a:stretch>
        </p:blipFill>
        <p:spPr>
          <a:xfrm>
            <a:off x="3390900" y="80962"/>
            <a:ext cx="5410200" cy="6696075"/>
          </a:xfrm>
          <a:prstGeom prst="rect">
            <a:avLst/>
          </a:prstGeom>
        </p:spPr>
      </p:pic>
      <p:grpSp>
        <p:nvGrpSpPr>
          <p:cNvPr id="15" name="Group 14">
            <a:extLst>
              <a:ext uri="{FF2B5EF4-FFF2-40B4-BE49-F238E27FC236}">
                <a16:creationId xmlns:a16="http://schemas.microsoft.com/office/drawing/2014/main" id="{5D022726-9F5E-498D-95F9-261C0A6256E0}"/>
              </a:ext>
            </a:extLst>
          </p:cNvPr>
          <p:cNvGrpSpPr/>
          <p:nvPr/>
        </p:nvGrpSpPr>
        <p:grpSpPr>
          <a:xfrm>
            <a:off x="8493225" y="3948874"/>
            <a:ext cx="2420270" cy="1714500"/>
            <a:chOff x="8493225" y="3948874"/>
            <a:chExt cx="2420270" cy="1714500"/>
          </a:xfrm>
        </p:grpSpPr>
        <p:pic>
          <p:nvPicPr>
            <p:cNvPr id="3" name="Picture 2" descr="A picture containing room&#10;&#10;Description automatically generated">
              <a:extLst>
                <a:ext uri="{FF2B5EF4-FFF2-40B4-BE49-F238E27FC236}">
                  <a16:creationId xmlns:a16="http://schemas.microsoft.com/office/drawing/2014/main" id="{91BEAA0F-79CC-4C9A-B0DF-D32386053F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65670" y="3948874"/>
              <a:ext cx="1647825" cy="1714500"/>
            </a:xfrm>
            <a:prstGeom prst="rect">
              <a:avLst/>
            </a:prstGeom>
          </p:spPr>
        </p:pic>
        <p:sp>
          <p:nvSpPr>
            <p:cNvPr id="10" name="Multiplication Sign 9">
              <a:extLst>
                <a:ext uri="{FF2B5EF4-FFF2-40B4-BE49-F238E27FC236}">
                  <a16:creationId xmlns:a16="http://schemas.microsoft.com/office/drawing/2014/main" id="{FDF21D2A-8E0D-4E5B-82A1-41F726F3182B}"/>
                </a:ext>
              </a:extLst>
            </p:cNvPr>
            <p:cNvSpPr/>
            <p:nvPr/>
          </p:nvSpPr>
          <p:spPr>
            <a:xfrm>
              <a:off x="8550637" y="4624940"/>
              <a:ext cx="551838" cy="64443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2A3D7B2-BF6B-47DB-A09E-882D85F2B929}"/>
                </a:ext>
              </a:extLst>
            </p:cNvPr>
            <p:cNvSpPr txBox="1"/>
            <p:nvPr/>
          </p:nvSpPr>
          <p:spPr>
            <a:xfrm>
              <a:off x="8493225" y="5122526"/>
              <a:ext cx="910113" cy="369332"/>
            </a:xfrm>
            <a:prstGeom prst="rect">
              <a:avLst/>
            </a:prstGeom>
            <a:noFill/>
          </p:spPr>
          <p:txBody>
            <a:bodyPr wrap="square" rtlCol="0">
              <a:spAutoFit/>
            </a:bodyPr>
            <a:lstStyle/>
            <a:p>
              <a:r>
                <a:rPr lang="en-US" dirty="0">
                  <a:solidFill>
                    <a:srgbClr val="FF0000"/>
                  </a:solidFill>
                </a:rPr>
                <a:t>Day 2</a:t>
              </a:r>
            </a:p>
          </p:txBody>
        </p:sp>
      </p:grpSp>
      <p:sp>
        <p:nvSpPr>
          <p:cNvPr id="14" name="TextBox 13">
            <a:extLst>
              <a:ext uri="{FF2B5EF4-FFF2-40B4-BE49-F238E27FC236}">
                <a16:creationId xmlns:a16="http://schemas.microsoft.com/office/drawing/2014/main" id="{066B595D-E792-479A-8AF5-4409100700F1}"/>
              </a:ext>
            </a:extLst>
          </p:cNvPr>
          <p:cNvSpPr txBox="1"/>
          <p:nvPr/>
        </p:nvSpPr>
        <p:spPr>
          <a:xfrm>
            <a:off x="378135" y="591455"/>
            <a:ext cx="4036225" cy="523220"/>
          </a:xfrm>
          <a:prstGeom prst="rect">
            <a:avLst/>
          </a:prstGeom>
          <a:noFill/>
        </p:spPr>
        <p:txBody>
          <a:bodyPr wrap="square" rtlCol="0">
            <a:spAutoFit/>
          </a:bodyPr>
          <a:lstStyle/>
          <a:p>
            <a:r>
              <a:rPr lang="en-US" sz="2800" dirty="0"/>
              <a:t>Part 1: Case Study Project</a:t>
            </a:r>
          </a:p>
        </p:txBody>
      </p:sp>
      <p:pic>
        <p:nvPicPr>
          <p:cNvPr id="16" name="Picture 15" descr="A picture containing toy, doll, clock&#10;&#10;Description automatically generated">
            <a:extLst>
              <a:ext uri="{FF2B5EF4-FFF2-40B4-BE49-F238E27FC236}">
                <a16:creationId xmlns:a16="http://schemas.microsoft.com/office/drawing/2014/main" id="{3B5CE1D0-92B4-42A2-802C-3654E5DEEFF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26081" y="1175635"/>
            <a:ext cx="870167" cy="1582122"/>
          </a:xfrm>
          <a:prstGeom prst="rect">
            <a:avLst/>
          </a:prstGeom>
        </p:spPr>
      </p:pic>
    </p:spTree>
    <p:extLst>
      <p:ext uri="{BB962C8B-B14F-4D97-AF65-F5344CB8AC3E}">
        <p14:creationId xmlns:p14="http://schemas.microsoft.com/office/powerpoint/2010/main" val="35587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8061CD-C7C2-42CC-ACEE-E31041F8DDD8}"/>
              </a:ext>
            </a:extLst>
          </p:cNvPr>
          <p:cNvSpPr txBox="1"/>
          <p:nvPr/>
        </p:nvSpPr>
        <p:spPr>
          <a:xfrm>
            <a:off x="2133600" y="342900"/>
            <a:ext cx="8293100" cy="584775"/>
          </a:xfrm>
          <a:prstGeom prst="rect">
            <a:avLst/>
          </a:prstGeom>
          <a:noFill/>
        </p:spPr>
        <p:txBody>
          <a:bodyPr wrap="square" rtlCol="0">
            <a:spAutoFit/>
          </a:bodyPr>
          <a:lstStyle/>
          <a:p>
            <a:pPr algn="ctr"/>
            <a:r>
              <a:rPr lang="en-US" sz="3200" dirty="0"/>
              <a:t>The Captain Decides the Ship’s Crew Must Row</a:t>
            </a:r>
          </a:p>
        </p:txBody>
      </p:sp>
      <p:pic>
        <p:nvPicPr>
          <p:cNvPr id="4" name="Picture 3">
            <a:extLst>
              <a:ext uri="{FF2B5EF4-FFF2-40B4-BE49-F238E27FC236}">
                <a16:creationId xmlns:a16="http://schemas.microsoft.com/office/drawing/2014/main" id="{BFDCDAE2-DD2D-4165-A7C8-1A428175B2F6}"/>
              </a:ext>
            </a:extLst>
          </p:cNvPr>
          <p:cNvPicPr>
            <a:picLocks noChangeAspect="1"/>
          </p:cNvPicPr>
          <p:nvPr/>
        </p:nvPicPr>
        <p:blipFill>
          <a:blip r:embed="rId2"/>
          <a:stretch>
            <a:fillRect/>
          </a:stretch>
        </p:blipFill>
        <p:spPr>
          <a:xfrm>
            <a:off x="85725" y="1224131"/>
            <a:ext cx="12106275" cy="4857750"/>
          </a:xfrm>
          <a:prstGeom prst="rect">
            <a:avLst/>
          </a:prstGeom>
        </p:spPr>
      </p:pic>
    </p:spTree>
    <p:extLst>
      <p:ext uri="{BB962C8B-B14F-4D97-AF65-F5344CB8AC3E}">
        <p14:creationId xmlns:p14="http://schemas.microsoft.com/office/powerpoint/2010/main" val="355696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A0A2FF-D346-4699-9FF0-33FE89EC9355}"/>
              </a:ext>
            </a:extLst>
          </p:cNvPr>
          <p:cNvPicPr>
            <a:picLocks noChangeAspect="1"/>
          </p:cNvPicPr>
          <p:nvPr/>
        </p:nvPicPr>
        <p:blipFill>
          <a:blip r:embed="rId2"/>
          <a:stretch>
            <a:fillRect/>
          </a:stretch>
        </p:blipFill>
        <p:spPr>
          <a:xfrm>
            <a:off x="0" y="3958181"/>
            <a:ext cx="1343025" cy="352425"/>
          </a:xfrm>
          <a:prstGeom prst="rect">
            <a:avLst/>
          </a:prstGeom>
        </p:spPr>
      </p:pic>
      <p:pic>
        <p:nvPicPr>
          <p:cNvPr id="3" name="Picture 2">
            <a:extLst>
              <a:ext uri="{FF2B5EF4-FFF2-40B4-BE49-F238E27FC236}">
                <a16:creationId xmlns:a16="http://schemas.microsoft.com/office/drawing/2014/main" id="{5F6E8DB7-AB13-4368-BFB8-E8A954040984}"/>
              </a:ext>
            </a:extLst>
          </p:cNvPr>
          <p:cNvPicPr>
            <a:picLocks noChangeAspect="1"/>
          </p:cNvPicPr>
          <p:nvPr/>
        </p:nvPicPr>
        <p:blipFill>
          <a:blip r:embed="rId3"/>
          <a:stretch>
            <a:fillRect/>
          </a:stretch>
        </p:blipFill>
        <p:spPr>
          <a:xfrm>
            <a:off x="1491207" y="2715168"/>
            <a:ext cx="10010775" cy="3190875"/>
          </a:xfrm>
          <a:prstGeom prst="rect">
            <a:avLst/>
          </a:prstGeom>
        </p:spPr>
      </p:pic>
      <p:sp>
        <p:nvSpPr>
          <p:cNvPr id="4" name="TextBox 3">
            <a:extLst>
              <a:ext uri="{FF2B5EF4-FFF2-40B4-BE49-F238E27FC236}">
                <a16:creationId xmlns:a16="http://schemas.microsoft.com/office/drawing/2014/main" id="{6AE052FF-ACE1-42CF-89B6-DBB29B6F93B5}"/>
              </a:ext>
            </a:extLst>
          </p:cNvPr>
          <p:cNvSpPr txBox="1"/>
          <p:nvPr/>
        </p:nvSpPr>
        <p:spPr>
          <a:xfrm>
            <a:off x="2830285" y="1600813"/>
            <a:ext cx="7794171" cy="461665"/>
          </a:xfrm>
          <a:prstGeom prst="rect">
            <a:avLst/>
          </a:prstGeom>
          <a:noFill/>
        </p:spPr>
        <p:txBody>
          <a:bodyPr wrap="square" rtlCol="0">
            <a:spAutoFit/>
          </a:bodyPr>
          <a:lstStyle/>
          <a:p>
            <a:r>
              <a:rPr lang="en-US" sz="2400" dirty="0"/>
              <a:t>Applying Governing Equations That Define the Work Process</a:t>
            </a:r>
          </a:p>
        </p:txBody>
      </p:sp>
      <p:sp>
        <p:nvSpPr>
          <p:cNvPr id="5" name="TextBox 4">
            <a:extLst>
              <a:ext uri="{FF2B5EF4-FFF2-40B4-BE49-F238E27FC236}">
                <a16:creationId xmlns:a16="http://schemas.microsoft.com/office/drawing/2014/main" id="{CE483D2C-6F63-4ADD-8717-2B76B3B6C8C5}"/>
              </a:ext>
            </a:extLst>
          </p:cNvPr>
          <p:cNvSpPr txBox="1"/>
          <p:nvPr/>
        </p:nvSpPr>
        <p:spPr>
          <a:xfrm>
            <a:off x="2498816" y="475734"/>
            <a:ext cx="7995556" cy="954107"/>
          </a:xfrm>
          <a:prstGeom prst="rect">
            <a:avLst/>
          </a:prstGeom>
          <a:noFill/>
        </p:spPr>
        <p:txBody>
          <a:bodyPr wrap="square" rtlCol="0">
            <a:spAutoFit/>
          </a:bodyPr>
          <a:lstStyle/>
          <a:p>
            <a:pPr algn="ctr"/>
            <a:r>
              <a:rPr lang="en-US" sz="2800" dirty="0"/>
              <a:t>The Captain Is Gifted With Modern Day Technology</a:t>
            </a:r>
          </a:p>
          <a:p>
            <a:pPr algn="ctr"/>
            <a:r>
              <a:rPr lang="en-US" sz="2800" dirty="0"/>
              <a:t>Such as MATLAB/Simulink</a:t>
            </a:r>
          </a:p>
        </p:txBody>
      </p:sp>
      <p:sp>
        <p:nvSpPr>
          <p:cNvPr id="6" name="Rectangle 5">
            <a:extLst>
              <a:ext uri="{FF2B5EF4-FFF2-40B4-BE49-F238E27FC236}">
                <a16:creationId xmlns:a16="http://schemas.microsoft.com/office/drawing/2014/main" id="{4A04C0C8-2AFF-4811-8577-46739E827E4D}"/>
              </a:ext>
            </a:extLst>
          </p:cNvPr>
          <p:cNvSpPr/>
          <p:nvPr/>
        </p:nvSpPr>
        <p:spPr>
          <a:xfrm>
            <a:off x="78463" y="6407700"/>
            <a:ext cx="6802170" cy="276999"/>
          </a:xfrm>
          <a:prstGeom prst="rect">
            <a:avLst/>
          </a:prstGeom>
        </p:spPr>
        <p:txBody>
          <a:bodyPr wrap="square">
            <a:spAutoFit/>
          </a:bodyPr>
          <a:lstStyle/>
          <a:p>
            <a:r>
              <a:rPr lang="en-US" sz="1200" dirty="0">
                <a:hlinkClick r:id="rId4"/>
              </a:rPr>
              <a:t>http://ctms.engin.umich.edu/CTMS/index.php?example=CruiseControl&amp;section=SimulinkModeling</a:t>
            </a:r>
            <a:r>
              <a:rPr lang="en-US" sz="1200" dirty="0"/>
              <a:t> </a:t>
            </a:r>
          </a:p>
        </p:txBody>
      </p:sp>
      <p:sp>
        <p:nvSpPr>
          <p:cNvPr id="7" name="TextBox 6">
            <a:extLst>
              <a:ext uri="{FF2B5EF4-FFF2-40B4-BE49-F238E27FC236}">
                <a16:creationId xmlns:a16="http://schemas.microsoft.com/office/drawing/2014/main" id="{6BBEA524-C801-4A4D-8DF9-2F85CD2A3146}"/>
              </a:ext>
            </a:extLst>
          </p:cNvPr>
          <p:cNvSpPr txBox="1"/>
          <p:nvPr/>
        </p:nvSpPr>
        <p:spPr>
          <a:xfrm>
            <a:off x="78463" y="6185487"/>
            <a:ext cx="5604095" cy="261610"/>
          </a:xfrm>
          <a:prstGeom prst="rect">
            <a:avLst/>
          </a:prstGeom>
          <a:noFill/>
        </p:spPr>
        <p:txBody>
          <a:bodyPr wrap="square" rtlCol="0">
            <a:spAutoFit/>
          </a:bodyPr>
          <a:lstStyle/>
          <a:p>
            <a:r>
              <a:rPr lang="en-US" sz="1100" dirty="0"/>
              <a:t>Adapted From Common Academic Example: </a:t>
            </a:r>
          </a:p>
        </p:txBody>
      </p:sp>
    </p:spTree>
    <p:extLst>
      <p:ext uri="{BB962C8B-B14F-4D97-AF65-F5344CB8AC3E}">
        <p14:creationId xmlns:p14="http://schemas.microsoft.com/office/powerpoint/2010/main" val="3270755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F0037-0672-4F84-A514-AE30F4B3EAF5}"/>
              </a:ext>
            </a:extLst>
          </p:cNvPr>
          <p:cNvPicPr>
            <a:picLocks noChangeAspect="1"/>
          </p:cNvPicPr>
          <p:nvPr/>
        </p:nvPicPr>
        <p:blipFill>
          <a:blip r:embed="rId2"/>
          <a:stretch>
            <a:fillRect/>
          </a:stretch>
        </p:blipFill>
        <p:spPr>
          <a:xfrm>
            <a:off x="1147762" y="876300"/>
            <a:ext cx="9896475" cy="6029325"/>
          </a:xfrm>
          <a:prstGeom prst="rect">
            <a:avLst/>
          </a:prstGeom>
        </p:spPr>
      </p:pic>
      <p:sp>
        <p:nvSpPr>
          <p:cNvPr id="3" name="TextBox 2">
            <a:extLst>
              <a:ext uri="{FF2B5EF4-FFF2-40B4-BE49-F238E27FC236}">
                <a16:creationId xmlns:a16="http://schemas.microsoft.com/office/drawing/2014/main" id="{C7C9B922-41F4-4709-BAF8-0AA0867E1AB2}"/>
              </a:ext>
            </a:extLst>
          </p:cNvPr>
          <p:cNvSpPr txBox="1"/>
          <p:nvPr/>
        </p:nvSpPr>
        <p:spPr>
          <a:xfrm>
            <a:off x="2351314" y="111647"/>
            <a:ext cx="8630193" cy="830997"/>
          </a:xfrm>
          <a:prstGeom prst="rect">
            <a:avLst/>
          </a:prstGeom>
          <a:noFill/>
        </p:spPr>
        <p:txBody>
          <a:bodyPr wrap="square" rtlCol="0">
            <a:spAutoFit/>
          </a:bodyPr>
          <a:lstStyle/>
          <a:p>
            <a:pPr algn="ctr"/>
            <a:r>
              <a:rPr lang="en-US" sz="2400" dirty="0"/>
              <a:t>A Complete Solution Often Requires Conversions and Transforms</a:t>
            </a:r>
          </a:p>
          <a:p>
            <a:pPr algn="ctr"/>
            <a:r>
              <a:rPr lang="en-US" sz="2400" i="1" dirty="0"/>
              <a:t>We Sometimes Refer to These as </a:t>
            </a:r>
            <a:r>
              <a:rPr lang="en-US" sz="2400" b="1" i="1" dirty="0"/>
              <a:t>Transfer Functions</a:t>
            </a:r>
          </a:p>
        </p:txBody>
      </p:sp>
    </p:spTree>
    <p:extLst>
      <p:ext uri="{BB962C8B-B14F-4D97-AF65-F5344CB8AC3E}">
        <p14:creationId xmlns:p14="http://schemas.microsoft.com/office/powerpoint/2010/main" val="329613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CE0DA7-E0FA-4D84-A85A-16F58C2403D3}"/>
              </a:ext>
            </a:extLst>
          </p:cNvPr>
          <p:cNvPicPr>
            <a:picLocks noChangeAspect="1"/>
          </p:cNvPicPr>
          <p:nvPr/>
        </p:nvPicPr>
        <p:blipFill>
          <a:blip r:embed="rId2"/>
          <a:stretch>
            <a:fillRect/>
          </a:stretch>
        </p:blipFill>
        <p:spPr>
          <a:xfrm>
            <a:off x="309925" y="914400"/>
            <a:ext cx="11882075" cy="4591050"/>
          </a:xfrm>
          <a:prstGeom prst="rect">
            <a:avLst/>
          </a:prstGeom>
        </p:spPr>
      </p:pic>
    </p:spTree>
    <p:extLst>
      <p:ext uri="{BB962C8B-B14F-4D97-AF65-F5344CB8AC3E}">
        <p14:creationId xmlns:p14="http://schemas.microsoft.com/office/powerpoint/2010/main" val="3233219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B573FC-BC78-4E0F-B836-277617454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600000">
            <a:off x="685801" y="467279"/>
            <a:ext cx="11363476" cy="6171646"/>
          </a:xfrm>
          <a:prstGeom prst="rect">
            <a:avLst/>
          </a:prstGeom>
          <a:noFill/>
          <a:ln w="25400" algn="ctr">
            <a:solidFill>
              <a:srgbClr val="000000"/>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070398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06E56-573A-495D-99E1-93488966EAEA}"/>
              </a:ext>
            </a:extLst>
          </p:cNvPr>
          <p:cNvPicPr>
            <a:picLocks noChangeAspect="1"/>
          </p:cNvPicPr>
          <p:nvPr/>
        </p:nvPicPr>
        <p:blipFill>
          <a:blip r:embed="rId2"/>
          <a:stretch>
            <a:fillRect/>
          </a:stretch>
        </p:blipFill>
        <p:spPr>
          <a:xfrm>
            <a:off x="1787840" y="846652"/>
            <a:ext cx="7791450" cy="3571875"/>
          </a:xfrm>
          <a:prstGeom prst="rect">
            <a:avLst/>
          </a:prstGeom>
        </p:spPr>
      </p:pic>
      <p:sp>
        <p:nvSpPr>
          <p:cNvPr id="4" name="TextBox 3">
            <a:extLst>
              <a:ext uri="{FF2B5EF4-FFF2-40B4-BE49-F238E27FC236}">
                <a16:creationId xmlns:a16="http://schemas.microsoft.com/office/drawing/2014/main" id="{3BC36B4F-0D1E-4A2A-BC3E-12613EF6C1EF}"/>
              </a:ext>
            </a:extLst>
          </p:cNvPr>
          <p:cNvSpPr txBox="1"/>
          <p:nvPr/>
        </p:nvSpPr>
        <p:spPr>
          <a:xfrm>
            <a:off x="9465046" y="4284634"/>
            <a:ext cx="1878227" cy="369332"/>
          </a:xfrm>
          <a:prstGeom prst="rect">
            <a:avLst/>
          </a:prstGeom>
          <a:noFill/>
        </p:spPr>
        <p:txBody>
          <a:bodyPr wrap="square" rtlCol="0">
            <a:spAutoFit/>
          </a:bodyPr>
          <a:lstStyle/>
          <a:p>
            <a:r>
              <a:rPr lang="en-US" dirty="0"/>
              <a:t>Minutes</a:t>
            </a:r>
          </a:p>
        </p:txBody>
      </p:sp>
      <p:sp>
        <p:nvSpPr>
          <p:cNvPr id="5" name="TextBox 4">
            <a:extLst>
              <a:ext uri="{FF2B5EF4-FFF2-40B4-BE49-F238E27FC236}">
                <a16:creationId xmlns:a16="http://schemas.microsoft.com/office/drawing/2014/main" id="{8E1417C7-AE05-4078-B9EC-FD74B77FD5A8}"/>
              </a:ext>
            </a:extLst>
          </p:cNvPr>
          <p:cNvSpPr txBox="1"/>
          <p:nvPr/>
        </p:nvSpPr>
        <p:spPr>
          <a:xfrm>
            <a:off x="1343698" y="771836"/>
            <a:ext cx="1878227" cy="369332"/>
          </a:xfrm>
          <a:prstGeom prst="rect">
            <a:avLst/>
          </a:prstGeom>
          <a:noFill/>
        </p:spPr>
        <p:txBody>
          <a:bodyPr wrap="square" rtlCol="0">
            <a:spAutoFit/>
          </a:bodyPr>
          <a:lstStyle/>
          <a:p>
            <a:r>
              <a:rPr lang="en-US" dirty="0"/>
              <a:t>Total Distance</a:t>
            </a:r>
          </a:p>
        </p:txBody>
      </p:sp>
      <p:sp>
        <p:nvSpPr>
          <p:cNvPr id="6" name="TextBox 5">
            <a:extLst>
              <a:ext uri="{FF2B5EF4-FFF2-40B4-BE49-F238E27FC236}">
                <a16:creationId xmlns:a16="http://schemas.microsoft.com/office/drawing/2014/main" id="{76AC5B23-FFBF-42F6-891D-0DA21CE3AC89}"/>
              </a:ext>
            </a:extLst>
          </p:cNvPr>
          <p:cNvSpPr txBox="1"/>
          <p:nvPr/>
        </p:nvSpPr>
        <p:spPr>
          <a:xfrm>
            <a:off x="2143432" y="3362635"/>
            <a:ext cx="855407" cy="369332"/>
          </a:xfrm>
          <a:prstGeom prst="rect">
            <a:avLst/>
          </a:prstGeom>
          <a:noFill/>
        </p:spPr>
        <p:txBody>
          <a:bodyPr wrap="square" rtlCol="0">
            <a:spAutoFit/>
          </a:bodyPr>
          <a:lstStyle/>
          <a:p>
            <a:r>
              <a:rPr lang="en-US" dirty="0"/>
              <a:t>Day 1</a:t>
            </a:r>
          </a:p>
        </p:txBody>
      </p:sp>
      <p:sp>
        <p:nvSpPr>
          <p:cNvPr id="7" name="TextBox 6">
            <a:extLst>
              <a:ext uri="{FF2B5EF4-FFF2-40B4-BE49-F238E27FC236}">
                <a16:creationId xmlns:a16="http://schemas.microsoft.com/office/drawing/2014/main" id="{581440BE-A9CB-4690-89A6-26EBC732F9FE}"/>
              </a:ext>
            </a:extLst>
          </p:cNvPr>
          <p:cNvSpPr txBox="1"/>
          <p:nvPr/>
        </p:nvSpPr>
        <p:spPr>
          <a:xfrm>
            <a:off x="3524864" y="2998219"/>
            <a:ext cx="855407" cy="369332"/>
          </a:xfrm>
          <a:prstGeom prst="rect">
            <a:avLst/>
          </a:prstGeom>
          <a:noFill/>
        </p:spPr>
        <p:txBody>
          <a:bodyPr wrap="square" rtlCol="0">
            <a:spAutoFit/>
          </a:bodyPr>
          <a:lstStyle/>
          <a:p>
            <a:r>
              <a:rPr lang="en-US" dirty="0"/>
              <a:t>Day 2</a:t>
            </a:r>
          </a:p>
        </p:txBody>
      </p:sp>
      <p:sp>
        <p:nvSpPr>
          <p:cNvPr id="8" name="TextBox 7">
            <a:extLst>
              <a:ext uri="{FF2B5EF4-FFF2-40B4-BE49-F238E27FC236}">
                <a16:creationId xmlns:a16="http://schemas.microsoft.com/office/drawing/2014/main" id="{4E87BAB6-119D-4929-91C2-149AEEC428D3}"/>
              </a:ext>
            </a:extLst>
          </p:cNvPr>
          <p:cNvSpPr txBox="1"/>
          <p:nvPr/>
        </p:nvSpPr>
        <p:spPr>
          <a:xfrm>
            <a:off x="4828158" y="2541019"/>
            <a:ext cx="855407" cy="369332"/>
          </a:xfrm>
          <a:prstGeom prst="rect">
            <a:avLst/>
          </a:prstGeom>
          <a:noFill/>
        </p:spPr>
        <p:txBody>
          <a:bodyPr wrap="square" rtlCol="0">
            <a:spAutoFit/>
          </a:bodyPr>
          <a:lstStyle/>
          <a:p>
            <a:r>
              <a:rPr lang="en-US" dirty="0"/>
              <a:t>Day 3</a:t>
            </a:r>
          </a:p>
        </p:txBody>
      </p:sp>
      <p:sp>
        <p:nvSpPr>
          <p:cNvPr id="9" name="TextBox 8">
            <a:extLst>
              <a:ext uri="{FF2B5EF4-FFF2-40B4-BE49-F238E27FC236}">
                <a16:creationId xmlns:a16="http://schemas.microsoft.com/office/drawing/2014/main" id="{54C1627B-0058-4156-A152-3D7AC811E232}"/>
              </a:ext>
            </a:extLst>
          </p:cNvPr>
          <p:cNvSpPr txBox="1"/>
          <p:nvPr/>
        </p:nvSpPr>
        <p:spPr>
          <a:xfrm>
            <a:off x="6096000" y="1975664"/>
            <a:ext cx="855407" cy="369332"/>
          </a:xfrm>
          <a:prstGeom prst="rect">
            <a:avLst/>
          </a:prstGeom>
          <a:noFill/>
        </p:spPr>
        <p:txBody>
          <a:bodyPr wrap="square" rtlCol="0">
            <a:spAutoFit/>
          </a:bodyPr>
          <a:lstStyle/>
          <a:p>
            <a:r>
              <a:rPr lang="en-US" dirty="0"/>
              <a:t>Day 4</a:t>
            </a:r>
          </a:p>
        </p:txBody>
      </p:sp>
      <p:sp>
        <p:nvSpPr>
          <p:cNvPr id="10" name="TextBox 9">
            <a:extLst>
              <a:ext uri="{FF2B5EF4-FFF2-40B4-BE49-F238E27FC236}">
                <a16:creationId xmlns:a16="http://schemas.microsoft.com/office/drawing/2014/main" id="{B5AF3AED-3F77-433B-BE26-7790A5FCB5D1}"/>
              </a:ext>
            </a:extLst>
          </p:cNvPr>
          <p:cNvSpPr txBox="1"/>
          <p:nvPr/>
        </p:nvSpPr>
        <p:spPr>
          <a:xfrm>
            <a:off x="7276716" y="1633059"/>
            <a:ext cx="855407" cy="369332"/>
          </a:xfrm>
          <a:prstGeom prst="rect">
            <a:avLst/>
          </a:prstGeom>
          <a:noFill/>
        </p:spPr>
        <p:txBody>
          <a:bodyPr wrap="square" rtlCol="0">
            <a:spAutoFit/>
          </a:bodyPr>
          <a:lstStyle/>
          <a:p>
            <a:r>
              <a:rPr lang="en-US" dirty="0"/>
              <a:t>Day 5</a:t>
            </a:r>
          </a:p>
        </p:txBody>
      </p:sp>
      <p:sp>
        <p:nvSpPr>
          <p:cNvPr id="11" name="TextBox 10">
            <a:extLst>
              <a:ext uri="{FF2B5EF4-FFF2-40B4-BE49-F238E27FC236}">
                <a16:creationId xmlns:a16="http://schemas.microsoft.com/office/drawing/2014/main" id="{D21EB2BC-34DB-4CE6-93D5-F81358DECB66}"/>
              </a:ext>
            </a:extLst>
          </p:cNvPr>
          <p:cNvSpPr txBox="1"/>
          <p:nvPr/>
        </p:nvSpPr>
        <p:spPr>
          <a:xfrm>
            <a:off x="8351682" y="1251125"/>
            <a:ext cx="855407" cy="369332"/>
          </a:xfrm>
          <a:prstGeom prst="rect">
            <a:avLst/>
          </a:prstGeom>
          <a:noFill/>
        </p:spPr>
        <p:txBody>
          <a:bodyPr wrap="square" rtlCol="0">
            <a:spAutoFit/>
          </a:bodyPr>
          <a:lstStyle/>
          <a:p>
            <a:r>
              <a:rPr lang="en-US" dirty="0"/>
              <a:t>Day 6</a:t>
            </a:r>
          </a:p>
        </p:txBody>
      </p:sp>
      <p:sp>
        <p:nvSpPr>
          <p:cNvPr id="12" name="TextBox 11">
            <a:extLst>
              <a:ext uri="{FF2B5EF4-FFF2-40B4-BE49-F238E27FC236}">
                <a16:creationId xmlns:a16="http://schemas.microsoft.com/office/drawing/2014/main" id="{76A58870-EB45-4F8D-81BA-12C60E5F3663}"/>
              </a:ext>
            </a:extLst>
          </p:cNvPr>
          <p:cNvSpPr txBox="1"/>
          <p:nvPr/>
        </p:nvSpPr>
        <p:spPr>
          <a:xfrm>
            <a:off x="2571135" y="241881"/>
            <a:ext cx="6206825" cy="369332"/>
          </a:xfrm>
          <a:prstGeom prst="rect">
            <a:avLst/>
          </a:prstGeom>
          <a:noFill/>
        </p:spPr>
        <p:txBody>
          <a:bodyPr wrap="square" rtlCol="0">
            <a:spAutoFit/>
          </a:bodyPr>
          <a:lstStyle/>
          <a:p>
            <a:pPr algn="ctr"/>
            <a:r>
              <a:rPr lang="en-US" dirty="0"/>
              <a:t>The Controlled Result</a:t>
            </a:r>
          </a:p>
        </p:txBody>
      </p:sp>
      <p:grpSp>
        <p:nvGrpSpPr>
          <p:cNvPr id="15" name="Group 14">
            <a:extLst>
              <a:ext uri="{FF2B5EF4-FFF2-40B4-BE49-F238E27FC236}">
                <a16:creationId xmlns:a16="http://schemas.microsoft.com/office/drawing/2014/main" id="{B22BFBBA-4EDA-41DE-BF60-7D13D9B3B5B5}"/>
              </a:ext>
            </a:extLst>
          </p:cNvPr>
          <p:cNvGrpSpPr/>
          <p:nvPr/>
        </p:nvGrpSpPr>
        <p:grpSpPr>
          <a:xfrm>
            <a:off x="1130711" y="4284634"/>
            <a:ext cx="8409251" cy="3724275"/>
            <a:chOff x="1343697" y="4284634"/>
            <a:chExt cx="8121349" cy="3724275"/>
          </a:xfrm>
        </p:grpSpPr>
        <p:pic>
          <p:nvPicPr>
            <p:cNvPr id="13" name="Picture 12">
              <a:extLst>
                <a:ext uri="{FF2B5EF4-FFF2-40B4-BE49-F238E27FC236}">
                  <a16:creationId xmlns:a16="http://schemas.microsoft.com/office/drawing/2014/main" id="{53B9B0EF-9F3E-443C-BDCA-5CB59E15F750}"/>
                </a:ext>
              </a:extLst>
            </p:cNvPr>
            <p:cNvPicPr>
              <a:picLocks noChangeAspect="1"/>
            </p:cNvPicPr>
            <p:nvPr/>
          </p:nvPicPr>
          <p:blipFill>
            <a:blip r:embed="rId3"/>
            <a:stretch>
              <a:fillRect/>
            </a:stretch>
          </p:blipFill>
          <p:spPr>
            <a:xfrm>
              <a:off x="1787840" y="4284634"/>
              <a:ext cx="7677206" cy="3724275"/>
            </a:xfrm>
            <a:prstGeom prst="rect">
              <a:avLst/>
            </a:prstGeom>
          </p:spPr>
        </p:pic>
        <p:sp>
          <p:nvSpPr>
            <p:cNvPr id="14" name="TextBox 13">
              <a:extLst>
                <a:ext uri="{FF2B5EF4-FFF2-40B4-BE49-F238E27FC236}">
                  <a16:creationId xmlns:a16="http://schemas.microsoft.com/office/drawing/2014/main" id="{90E381E3-DA36-4F04-8FCD-78C3C34273F0}"/>
                </a:ext>
              </a:extLst>
            </p:cNvPr>
            <p:cNvSpPr txBox="1"/>
            <p:nvPr/>
          </p:nvSpPr>
          <p:spPr>
            <a:xfrm>
              <a:off x="1343697" y="4325528"/>
              <a:ext cx="1878227" cy="369332"/>
            </a:xfrm>
            <a:prstGeom prst="rect">
              <a:avLst/>
            </a:prstGeom>
            <a:noFill/>
          </p:spPr>
          <p:txBody>
            <a:bodyPr wrap="square" rtlCol="0">
              <a:spAutoFit/>
            </a:bodyPr>
            <a:lstStyle/>
            <a:p>
              <a:r>
                <a:rPr lang="en-US" dirty="0"/>
                <a:t>Miles Per Minute</a:t>
              </a:r>
            </a:p>
          </p:txBody>
        </p:sp>
      </p:grpSp>
      <p:grpSp>
        <p:nvGrpSpPr>
          <p:cNvPr id="19" name="Group 18">
            <a:extLst>
              <a:ext uri="{FF2B5EF4-FFF2-40B4-BE49-F238E27FC236}">
                <a16:creationId xmlns:a16="http://schemas.microsoft.com/office/drawing/2014/main" id="{939AFA2B-1AE0-4997-9D69-EA2801CB29EE}"/>
              </a:ext>
            </a:extLst>
          </p:cNvPr>
          <p:cNvGrpSpPr/>
          <p:nvPr/>
        </p:nvGrpSpPr>
        <p:grpSpPr>
          <a:xfrm>
            <a:off x="127000" y="4800600"/>
            <a:ext cx="3397864" cy="923330"/>
            <a:chOff x="127000" y="4800600"/>
            <a:chExt cx="3397864" cy="923330"/>
          </a:xfrm>
        </p:grpSpPr>
        <p:sp>
          <p:nvSpPr>
            <p:cNvPr id="16" name="TextBox 15">
              <a:extLst>
                <a:ext uri="{FF2B5EF4-FFF2-40B4-BE49-F238E27FC236}">
                  <a16:creationId xmlns:a16="http://schemas.microsoft.com/office/drawing/2014/main" id="{59BE8A0A-FABA-486E-B9D4-15767590B3E4}"/>
                </a:ext>
              </a:extLst>
            </p:cNvPr>
            <p:cNvSpPr txBox="1"/>
            <p:nvPr/>
          </p:nvSpPr>
          <p:spPr>
            <a:xfrm>
              <a:off x="127000" y="4800600"/>
              <a:ext cx="1216698" cy="923330"/>
            </a:xfrm>
            <a:prstGeom prst="rect">
              <a:avLst/>
            </a:prstGeom>
            <a:noFill/>
          </p:spPr>
          <p:txBody>
            <a:bodyPr wrap="square" rtlCol="0">
              <a:spAutoFit/>
            </a:bodyPr>
            <a:lstStyle/>
            <a:p>
              <a:r>
                <a:rPr lang="en-US" dirty="0"/>
                <a:t>Bad Weather On Day 2</a:t>
              </a:r>
            </a:p>
          </p:txBody>
        </p:sp>
        <p:cxnSp>
          <p:nvCxnSpPr>
            <p:cNvPr id="18" name="Straight Arrow Connector 17">
              <a:extLst>
                <a:ext uri="{FF2B5EF4-FFF2-40B4-BE49-F238E27FC236}">
                  <a16:creationId xmlns:a16="http://schemas.microsoft.com/office/drawing/2014/main" id="{792167BB-AB99-469F-BBED-D2A88CA6F0C8}"/>
                </a:ext>
              </a:extLst>
            </p:cNvPr>
            <p:cNvCxnSpPr/>
            <p:nvPr/>
          </p:nvCxnSpPr>
          <p:spPr>
            <a:xfrm>
              <a:off x="1130711" y="5156200"/>
              <a:ext cx="2394153" cy="36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084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029857-8D33-40E3-B59F-E545DCFCFFB5}"/>
              </a:ext>
            </a:extLst>
          </p:cNvPr>
          <p:cNvPicPr>
            <a:picLocks noChangeAspect="1"/>
          </p:cNvPicPr>
          <p:nvPr/>
        </p:nvPicPr>
        <p:blipFill>
          <a:blip r:embed="rId2"/>
          <a:stretch>
            <a:fillRect/>
          </a:stretch>
        </p:blipFill>
        <p:spPr>
          <a:xfrm>
            <a:off x="309562" y="533400"/>
            <a:ext cx="11572875" cy="6324600"/>
          </a:xfrm>
          <a:prstGeom prst="rect">
            <a:avLst/>
          </a:prstGeom>
        </p:spPr>
      </p:pic>
      <p:sp>
        <p:nvSpPr>
          <p:cNvPr id="3" name="TextBox 2">
            <a:extLst>
              <a:ext uri="{FF2B5EF4-FFF2-40B4-BE49-F238E27FC236}">
                <a16:creationId xmlns:a16="http://schemas.microsoft.com/office/drawing/2014/main" id="{594D4D74-9F9D-463B-B236-C81B6C1E891D}"/>
              </a:ext>
            </a:extLst>
          </p:cNvPr>
          <p:cNvSpPr txBox="1"/>
          <p:nvPr/>
        </p:nvSpPr>
        <p:spPr>
          <a:xfrm>
            <a:off x="1136822" y="135924"/>
            <a:ext cx="10095470" cy="369332"/>
          </a:xfrm>
          <a:prstGeom prst="rect">
            <a:avLst/>
          </a:prstGeom>
          <a:noFill/>
        </p:spPr>
        <p:txBody>
          <a:bodyPr wrap="square" rtlCol="0">
            <a:spAutoFit/>
          </a:bodyPr>
          <a:lstStyle/>
          <a:p>
            <a:pPr algn="ctr"/>
            <a:r>
              <a:rPr lang="en-US" dirty="0"/>
              <a:t>Reinforcement Learning Controller</a:t>
            </a:r>
          </a:p>
        </p:txBody>
      </p:sp>
    </p:spTree>
    <p:extLst>
      <p:ext uri="{BB962C8B-B14F-4D97-AF65-F5344CB8AC3E}">
        <p14:creationId xmlns:p14="http://schemas.microsoft.com/office/powerpoint/2010/main" val="267549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66BC9-C056-4315-8285-0545350862AC}"/>
              </a:ext>
            </a:extLst>
          </p:cNvPr>
          <p:cNvPicPr>
            <a:picLocks noChangeAspect="1"/>
          </p:cNvPicPr>
          <p:nvPr/>
        </p:nvPicPr>
        <p:blipFill>
          <a:blip r:embed="rId2"/>
          <a:stretch>
            <a:fillRect/>
          </a:stretch>
        </p:blipFill>
        <p:spPr>
          <a:xfrm>
            <a:off x="333721" y="2182993"/>
            <a:ext cx="4491353" cy="3387874"/>
          </a:xfrm>
          <a:prstGeom prst="rect">
            <a:avLst/>
          </a:prstGeom>
        </p:spPr>
      </p:pic>
      <p:pic>
        <p:nvPicPr>
          <p:cNvPr id="3" name="Picture 2">
            <a:extLst>
              <a:ext uri="{FF2B5EF4-FFF2-40B4-BE49-F238E27FC236}">
                <a16:creationId xmlns:a16="http://schemas.microsoft.com/office/drawing/2014/main" id="{B4724BC1-ECDB-4028-874D-3507DB2A132C}"/>
              </a:ext>
            </a:extLst>
          </p:cNvPr>
          <p:cNvPicPr>
            <a:picLocks noChangeAspect="1"/>
          </p:cNvPicPr>
          <p:nvPr/>
        </p:nvPicPr>
        <p:blipFill>
          <a:blip r:embed="rId3"/>
          <a:stretch>
            <a:fillRect/>
          </a:stretch>
        </p:blipFill>
        <p:spPr>
          <a:xfrm>
            <a:off x="5068259" y="2192564"/>
            <a:ext cx="6577402" cy="3558948"/>
          </a:xfrm>
          <a:prstGeom prst="rect">
            <a:avLst/>
          </a:prstGeom>
        </p:spPr>
      </p:pic>
      <p:sp>
        <p:nvSpPr>
          <p:cNvPr id="4" name="TextBox 3">
            <a:extLst>
              <a:ext uri="{FF2B5EF4-FFF2-40B4-BE49-F238E27FC236}">
                <a16:creationId xmlns:a16="http://schemas.microsoft.com/office/drawing/2014/main" id="{8584AA90-0B5B-44D0-B95D-CACB0019CDD4}"/>
              </a:ext>
            </a:extLst>
          </p:cNvPr>
          <p:cNvSpPr txBox="1"/>
          <p:nvPr/>
        </p:nvSpPr>
        <p:spPr>
          <a:xfrm>
            <a:off x="897147" y="994745"/>
            <a:ext cx="10282687" cy="584775"/>
          </a:xfrm>
          <a:prstGeom prst="rect">
            <a:avLst/>
          </a:prstGeom>
          <a:noFill/>
        </p:spPr>
        <p:txBody>
          <a:bodyPr wrap="square" rtlCol="0">
            <a:spAutoFit/>
          </a:bodyPr>
          <a:lstStyle/>
          <a:p>
            <a:pPr algn="ctr"/>
            <a:r>
              <a:rPr lang="en-US" sz="3200" dirty="0"/>
              <a:t>Greater Accuracy and Reduced Tuning Time Using RL</a:t>
            </a:r>
          </a:p>
        </p:txBody>
      </p:sp>
    </p:spTree>
    <p:extLst>
      <p:ext uri="{BB962C8B-B14F-4D97-AF65-F5344CB8AC3E}">
        <p14:creationId xmlns:p14="http://schemas.microsoft.com/office/powerpoint/2010/main" val="3571930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2FE053-B9B1-4425-AE54-27F66F554435}"/>
              </a:ext>
            </a:extLst>
          </p:cNvPr>
          <p:cNvSpPr txBox="1"/>
          <p:nvPr/>
        </p:nvSpPr>
        <p:spPr>
          <a:xfrm>
            <a:off x="1967345" y="2244436"/>
            <a:ext cx="8132619" cy="1323439"/>
          </a:xfrm>
          <a:prstGeom prst="rect">
            <a:avLst/>
          </a:prstGeom>
          <a:noFill/>
        </p:spPr>
        <p:txBody>
          <a:bodyPr wrap="square" rtlCol="0">
            <a:spAutoFit/>
          </a:bodyPr>
          <a:lstStyle/>
          <a:p>
            <a:pPr algn="ctr"/>
            <a:r>
              <a:rPr lang="en-US" sz="4000" dirty="0"/>
              <a:t>Enterprise Solutions Are IT Intensive Projects</a:t>
            </a:r>
          </a:p>
        </p:txBody>
      </p:sp>
    </p:spTree>
    <p:extLst>
      <p:ext uri="{BB962C8B-B14F-4D97-AF65-F5344CB8AC3E}">
        <p14:creationId xmlns:p14="http://schemas.microsoft.com/office/powerpoint/2010/main" val="3259994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1BFEC2-B26D-4DD0-9C62-ACC782C9FF62}"/>
              </a:ext>
            </a:extLst>
          </p:cNvPr>
          <p:cNvPicPr>
            <a:picLocks noChangeAspect="1"/>
          </p:cNvPicPr>
          <p:nvPr/>
        </p:nvPicPr>
        <p:blipFill>
          <a:blip r:embed="rId2"/>
          <a:stretch>
            <a:fillRect/>
          </a:stretch>
        </p:blipFill>
        <p:spPr>
          <a:xfrm>
            <a:off x="2767277" y="548640"/>
            <a:ext cx="8926735" cy="5760720"/>
          </a:xfrm>
          <a:prstGeom prst="rect">
            <a:avLst/>
          </a:prstGeom>
        </p:spPr>
      </p:pic>
      <p:sp>
        <p:nvSpPr>
          <p:cNvPr id="3" name="TextBox 2">
            <a:extLst>
              <a:ext uri="{FF2B5EF4-FFF2-40B4-BE49-F238E27FC236}">
                <a16:creationId xmlns:a16="http://schemas.microsoft.com/office/drawing/2014/main" id="{14756A47-7045-4C80-B64A-6C84F2D6BA92}"/>
              </a:ext>
            </a:extLst>
          </p:cNvPr>
          <p:cNvSpPr txBox="1"/>
          <p:nvPr/>
        </p:nvSpPr>
        <p:spPr>
          <a:xfrm>
            <a:off x="182880" y="1828800"/>
            <a:ext cx="2584397" cy="923330"/>
          </a:xfrm>
          <a:prstGeom prst="rect">
            <a:avLst/>
          </a:prstGeom>
          <a:noFill/>
        </p:spPr>
        <p:txBody>
          <a:bodyPr wrap="square" rtlCol="0">
            <a:spAutoFit/>
          </a:bodyPr>
          <a:lstStyle/>
          <a:p>
            <a:r>
              <a:rPr lang="en-US" dirty="0"/>
              <a:t>Deployment as a web service on the Cloud—Microsoft Azure</a:t>
            </a:r>
          </a:p>
        </p:txBody>
      </p:sp>
      <p:pic>
        <p:nvPicPr>
          <p:cNvPr id="4" name="Picture 3">
            <a:extLst>
              <a:ext uri="{FF2B5EF4-FFF2-40B4-BE49-F238E27FC236}">
                <a16:creationId xmlns:a16="http://schemas.microsoft.com/office/drawing/2014/main" id="{EF94A0B6-B2F7-41AE-8A9F-FF5F65DC1ACD}"/>
              </a:ext>
            </a:extLst>
          </p:cNvPr>
          <p:cNvPicPr>
            <a:picLocks noChangeAspect="1"/>
          </p:cNvPicPr>
          <p:nvPr/>
        </p:nvPicPr>
        <p:blipFill>
          <a:blip r:embed="rId3"/>
          <a:stretch>
            <a:fillRect/>
          </a:stretch>
        </p:blipFill>
        <p:spPr>
          <a:xfrm>
            <a:off x="0" y="3049727"/>
            <a:ext cx="2629869" cy="2112288"/>
          </a:xfrm>
          <a:prstGeom prst="rect">
            <a:avLst/>
          </a:prstGeom>
        </p:spPr>
      </p:pic>
      <p:sp>
        <p:nvSpPr>
          <p:cNvPr id="5" name="TextBox 4">
            <a:extLst>
              <a:ext uri="{FF2B5EF4-FFF2-40B4-BE49-F238E27FC236}">
                <a16:creationId xmlns:a16="http://schemas.microsoft.com/office/drawing/2014/main" id="{D5E3D42D-6143-427D-8FFE-51C3524E6AA1}"/>
              </a:ext>
            </a:extLst>
          </p:cNvPr>
          <p:cNvSpPr txBox="1"/>
          <p:nvPr/>
        </p:nvSpPr>
        <p:spPr>
          <a:xfrm>
            <a:off x="182880" y="78570"/>
            <a:ext cx="6023956" cy="369332"/>
          </a:xfrm>
          <a:prstGeom prst="rect">
            <a:avLst/>
          </a:prstGeom>
          <a:noFill/>
        </p:spPr>
        <p:txBody>
          <a:bodyPr wrap="square" rtlCol="0">
            <a:spAutoFit/>
          </a:bodyPr>
          <a:lstStyle/>
          <a:p>
            <a:r>
              <a:rPr lang="en-US" dirty="0">
                <a:solidFill>
                  <a:srgbClr val="FF0000"/>
                </a:solidFill>
              </a:rPr>
              <a:t>Keep in Mind Scope Management and Change Control</a:t>
            </a:r>
          </a:p>
        </p:txBody>
      </p:sp>
    </p:spTree>
    <p:extLst>
      <p:ext uri="{BB962C8B-B14F-4D97-AF65-F5344CB8AC3E}">
        <p14:creationId xmlns:p14="http://schemas.microsoft.com/office/powerpoint/2010/main" val="682445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65021-CE5D-4D51-9C22-41DFC913A954}"/>
              </a:ext>
            </a:extLst>
          </p:cNvPr>
          <p:cNvPicPr>
            <a:picLocks noChangeAspect="1"/>
          </p:cNvPicPr>
          <p:nvPr/>
        </p:nvPicPr>
        <p:blipFill>
          <a:blip r:embed="rId2"/>
          <a:stretch>
            <a:fillRect/>
          </a:stretch>
        </p:blipFill>
        <p:spPr>
          <a:xfrm>
            <a:off x="0" y="62552"/>
            <a:ext cx="12192000" cy="6732896"/>
          </a:xfrm>
          <a:prstGeom prst="rect">
            <a:avLst/>
          </a:prstGeom>
        </p:spPr>
      </p:pic>
      <p:sp>
        <p:nvSpPr>
          <p:cNvPr id="3" name="Freeform: Shape 2">
            <a:extLst>
              <a:ext uri="{FF2B5EF4-FFF2-40B4-BE49-F238E27FC236}">
                <a16:creationId xmlns:a16="http://schemas.microsoft.com/office/drawing/2014/main" id="{013D7BB0-96B6-4701-B45D-A3A455A39F91}"/>
              </a:ext>
            </a:extLst>
          </p:cNvPr>
          <p:cNvSpPr/>
          <p:nvPr/>
        </p:nvSpPr>
        <p:spPr>
          <a:xfrm>
            <a:off x="289424" y="3213847"/>
            <a:ext cx="2951317" cy="1836848"/>
          </a:xfrm>
          <a:custGeom>
            <a:avLst/>
            <a:gdLst>
              <a:gd name="connsiteX0" fmla="*/ 2803400 w 2951317"/>
              <a:gd name="connsiteY0" fmla="*/ 188259 h 1836848"/>
              <a:gd name="connsiteX1" fmla="*/ 2615141 w 2951317"/>
              <a:gd name="connsiteY1" fmla="*/ 174812 h 1836848"/>
              <a:gd name="connsiteX2" fmla="*/ 2507564 w 2951317"/>
              <a:gd name="connsiteY2" fmla="*/ 147918 h 1836848"/>
              <a:gd name="connsiteX3" fmla="*/ 2184835 w 2951317"/>
              <a:gd name="connsiteY3" fmla="*/ 121024 h 1836848"/>
              <a:gd name="connsiteX4" fmla="*/ 2144494 w 2951317"/>
              <a:gd name="connsiteY4" fmla="*/ 94129 h 1836848"/>
              <a:gd name="connsiteX5" fmla="*/ 1808317 w 2951317"/>
              <a:gd name="connsiteY5" fmla="*/ 67235 h 1836848"/>
              <a:gd name="connsiteX6" fmla="*/ 1606611 w 2951317"/>
              <a:gd name="connsiteY6" fmla="*/ 40341 h 1836848"/>
              <a:gd name="connsiteX7" fmla="*/ 1566270 w 2951317"/>
              <a:gd name="connsiteY7" fmla="*/ 26894 h 1836848"/>
              <a:gd name="connsiteX8" fmla="*/ 1203200 w 2951317"/>
              <a:gd name="connsiteY8" fmla="*/ 0 h 1836848"/>
              <a:gd name="connsiteX9" fmla="*/ 826682 w 2951317"/>
              <a:gd name="connsiteY9" fmla="*/ 26894 h 1836848"/>
              <a:gd name="connsiteX10" fmla="*/ 705658 w 2951317"/>
              <a:gd name="connsiteY10" fmla="*/ 53788 h 1836848"/>
              <a:gd name="connsiteX11" fmla="*/ 557741 w 2951317"/>
              <a:gd name="connsiteY11" fmla="*/ 80682 h 1836848"/>
              <a:gd name="connsiteX12" fmla="*/ 517400 w 2951317"/>
              <a:gd name="connsiteY12" fmla="*/ 107577 h 1836848"/>
              <a:gd name="connsiteX13" fmla="*/ 423270 w 2951317"/>
              <a:gd name="connsiteY13" fmla="*/ 134471 h 1836848"/>
              <a:gd name="connsiteX14" fmla="*/ 369482 w 2951317"/>
              <a:gd name="connsiteY14" fmla="*/ 161365 h 1836848"/>
              <a:gd name="connsiteX15" fmla="*/ 329141 w 2951317"/>
              <a:gd name="connsiteY15" fmla="*/ 188259 h 1836848"/>
              <a:gd name="connsiteX16" fmla="*/ 275352 w 2951317"/>
              <a:gd name="connsiteY16" fmla="*/ 201706 h 1836848"/>
              <a:gd name="connsiteX17" fmla="*/ 154329 w 2951317"/>
              <a:gd name="connsiteY17" fmla="*/ 295835 h 1836848"/>
              <a:gd name="connsiteX18" fmla="*/ 113988 w 2951317"/>
              <a:gd name="connsiteY18" fmla="*/ 376518 h 1836848"/>
              <a:gd name="connsiteX19" fmla="*/ 87094 w 2951317"/>
              <a:gd name="connsiteY19" fmla="*/ 416859 h 1836848"/>
              <a:gd name="connsiteX20" fmla="*/ 60200 w 2951317"/>
              <a:gd name="connsiteY20" fmla="*/ 524435 h 1836848"/>
              <a:gd name="connsiteX21" fmla="*/ 46752 w 2951317"/>
              <a:gd name="connsiteY21" fmla="*/ 564777 h 1836848"/>
              <a:gd name="connsiteX22" fmla="*/ 19858 w 2951317"/>
              <a:gd name="connsiteY22" fmla="*/ 672353 h 1836848"/>
              <a:gd name="connsiteX23" fmla="*/ 19858 w 2951317"/>
              <a:gd name="connsiteY23" fmla="*/ 1290918 h 1836848"/>
              <a:gd name="connsiteX24" fmla="*/ 60200 w 2951317"/>
              <a:gd name="connsiteY24" fmla="*/ 1358153 h 1836848"/>
              <a:gd name="connsiteX25" fmla="*/ 113988 w 2951317"/>
              <a:gd name="connsiteY25" fmla="*/ 1425388 h 1836848"/>
              <a:gd name="connsiteX26" fmla="*/ 181223 w 2951317"/>
              <a:gd name="connsiteY26" fmla="*/ 1492624 h 1836848"/>
              <a:gd name="connsiteX27" fmla="*/ 221564 w 2951317"/>
              <a:gd name="connsiteY27" fmla="*/ 1532965 h 1836848"/>
              <a:gd name="connsiteX28" fmla="*/ 261905 w 2951317"/>
              <a:gd name="connsiteY28" fmla="*/ 1559859 h 1836848"/>
              <a:gd name="connsiteX29" fmla="*/ 288800 w 2951317"/>
              <a:gd name="connsiteY29" fmla="*/ 1586753 h 1836848"/>
              <a:gd name="connsiteX30" fmla="*/ 369482 w 2951317"/>
              <a:gd name="connsiteY30" fmla="*/ 1640541 h 1836848"/>
              <a:gd name="connsiteX31" fmla="*/ 409823 w 2951317"/>
              <a:gd name="connsiteY31" fmla="*/ 1667435 h 1836848"/>
              <a:gd name="connsiteX32" fmla="*/ 490505 w 2951317"/>
              <a:gd name="connsiteY32" fmla="*/ 1694329 h 1836848"/>
              <a:gd name="connsiteX33" fmla="*/ 517400 w 2951317"/>
              <a:gd name="connsiteY33" fmla="*/ 1721224 h 1836848"/>
              <a:gd name="connsiteX34" fmla="*/ 624976 w 2951317"/>
              <a:gd name="connsiteY34" fmla="*/ 1748118 h 1836848"/>
              <a:gd name="connsiteX35" fmla="*/ 705658 w 2951317"/>
              <a:gd name="connsiteY35" fmla="*/ 1775012 h 1836848"/>
              <a:gd name="connsiteX36" fmla="*/ 799788 w 2951317"/>
              <a:gd name="connsiteY36" fmla="*/ 1788459 h 1836848"/>
              <a:gd name="connsiteX37" fmla="*/ 880470 w 2951317"/>
              <a:gd name="connsiteY37" fmla="*/ 1801906 h 1836848"/>
              <a:gd name="connsiteX38" fmla="*/ 1068729 w 2951317"/>
              <a:gd name="connsiteY38" fmla="*/ 1815353 h 1836848"/>
              <a:gd name="connsiteX39" fmla="*/ 1714188 w 2951317"/>
              <a:gd name="connsiteY39" fmla="*/ 1801906 h 1836848"/>
              <a:gd name="connsiteX40" fmla="*/ 1835211 w 2951317"/>
              <a:gd name="connsiteY40" fmla="*/ 1788459 h 1836848"/>
              <a:gd name="connsiteX41" fmla="*/ 1996576 w 2951317"/>
              <a:gd name="connsiteY41" fmla="*/ 1761565 h 1836848"/>
              <a:gd name="connsiteX42" fmla="*/ 2131047 w 2951317"/>
              <a:gd name="connsiteY42" fmla="*/ 1707777 h 1836848"/>
              <a:gd name="connsiteX43" fmla="*/ 2171388 w 2951317"/>
              <a:gd name="connsiteY43" fmla="*/ 1694329 h 1836848"/>
              <a:gd name="connsiteX44" fmla="*/ 2265517 w 2951317"/>
              <a:gd name="connsiteY44" fmla="*/ 1653988 h 1836848"/>
              <a:gd name="connsiteX45" fmla="*/ 2399988 w 2951317"/>
              <a:gd name="connsiteY45" fmla="*/ 1559859 h 1836848"/>
              <a:gd name="connsiteX46" fmla="*/ 2467223 w 2951317"/>
              <a:gd name="connsiteY46" fmla="*/ 1492624 h 1836848"/>
              <a:gd name="connsiteX47" fmla="*/ 2534458 w 2951317"/>
              <a:gd name="connsiteY47" fmla="*/ 1425388 h 1836848"/>
              <a:gd name="connsiteX48" fmla="*/ 2574800 w 2951317"/>
              <a:gd name="connsiteY48" fmla="*/ 1371600 h 1836848"/>
              <a:gd name="connsiteX49" fmla="*/ 2615141 w 2951317"/>
              <a:gd name="connsiteY49" fmla="*/ 1331259 h 1836848"/>
              <a:gd name="connsiteX50" fmla="*/ 2642035 w 2951317"/>
              <a:gd name="connsiteY50" fmla="*/ 1277471 h 1836848"/>
              <a:gd name="connsiteX51" fmla="*/ 2695823 w 2951317"/>
              <a:gd name="connsiteY51" fmla="*/ 1196788 h 1836848"/>
              <a:gd name="connsiteX52" fmla="*/ 2722717 w 2951317"/>
              <a:gd name="connsiteY52" fmla="*/ 1156447 h 1836848"/>
              <a:gd name="connsiteX53" fmla="*/ 2776505 w 2951317"/>
              <a:gd name="connsiteY53" fmla="*/ 1062318 h 1836848"/>
              <a:gd name="connsiteX54" fmla="*/ 2803400 w 2951317"/>
              <a:gd name="connsiteY54" fmla="*/ 1035424 h 1836848"/>
              <a:gd name="connsiteX55" fmla="*/ 2816847 w 2951317"/>
              <a:gd name="connsiteY55" fmla="*/ 981635 h 1836848"/>
              <a:gd name="connsiteX56" fmla="*/ 2843741 w 2951317"/>
              <a:gd name="connsiteY56" fmla="*/ 941294 h 1836848"/>
              <a:gd name="connsiteX57" fmla="*/ 2870635 w 2951317"/>
              <a:gd name="connsiteY57" fmla="*/ 887506 h 1836848"/>
              <a:gd name="connsiteX58" fmla="*/ 2910976 w 2951317"/>
              <a:gd name="connsiteY58" fmla="*/ 806824 h 1836848"/>
              <a:gd name="connsiteX59" fmla="*/ 2924423 w 2951317"/>
              <a:gd name="connsiteY59" fmla="*/ 753035 h 1836848"/>
              <a:gd name="connsiteX60" fmla="*/ 2937870 w 2951317"/>
              <a:gd name="connsiteY60" fmla="*/ 712694 h 1836848"/>
              <a:gd name="connsiteX61" fmla="*/ 2951317 w 2951317"/>
              <a:gd name="connsiteY61" fmla="*/ 564777 h 1836848"/>
              <a:gd name="connsiteX62" fmla="*/ 2924423 w 2951317"/>
              <a:gd name="connsiteY62" fmla="*/ 363071 h 1836848"/>
              <a:gd name="connsiteX63" fmla="*/ 2897529 w 2951317"/>
              <a:gd name="connsiteY63" fmla="*/ 322729 h 1836848"/>
              <a:gd name="connsiteX64" fmla="*/ 2816847 w 2951317"/>
              <a:gd name="connsiteY64" fmla="*/ 282388 h 1836848"/>
              <a:gd name="connsiteX65" fmla="*/ 2776505 w 2951317"/>
              <a:gd name="connsiteY65" fmla="*/ 242047 h 183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51317" h="1836848">
                <a:moveTo>
                  <a:pt x="2803400" y="188259"/>
                </a:moveTo>
                <a:cubicBezTo>
                  <a:pt x="2740647" y="183777"/>
                  <a:pt x="2677477" y="183312"/>
                  <a:pt x="2615141" y="174812"/>
                </a:cubicBezTo>
                <a:cubicBezTo>
                  <a:pt x="2578517" y="169818"/>
                  <a:pt x="2544343" y="151596"/>
                  <a:pt x="2507564" y="147918"/>
                </a:cubicBezTo>
                <a:cubicBezTo>
                  <a:pt x="2310493" y="128211"/>
                  <a:pt x="2418026" y="137680"/>
                  <a:pt x="2184835" y="121024"/>
                </a:cubicBezTo>
                <a:cubicBezTo>
                  <a:pt x="2171388" y="112059"/>
                  <a:pt x="2160242" y="97763"/>
                  <a:pt x="2144494" y="94129"/>
                </a:cubicBezTo>
                <a:cubicBezTo>
                  <a:pt x="2103562" y="84683"/>
                  <a:pt x="1814751" y="67664"/>
                  <a:pt x="1808317" y="67235"/>
                </a:cubicBezTo>
                <a:cubicBezTo>
                  <a:pt x="1603853" y="26342"/>
                  <a:pt x="1947235" y="92744"/>
                  <a:pt x="1606611" y="40341"/>
                </a:cubicBezTo>
                <a:cubicBezTo>
                  <a:pt x="1592601" y="38186"/>
                  <a:pt x="1580374" y="28304"/>
                  <a:pt x="1566270" y="26894"/>
                </a:cubicBezTo>
                <a:cubicBezTo>
                  <a:pt x="1445517" y="14819"/>
                  <a:pt x="1203200" y="0"/>
                  <a:pt x="1203200" y="0"/>
                </a:cubicBezTo>
                <a:cubicBezTo>
                  <a:pt x="1026232" y="9314"/>
                  <a:pt x="975801" y="7011"/>
                  <a:pt x="826682" y="26894"/>
                </a:cubicBezTo>
                <a:cubicBezTo>
                  <a:pt x="524657" y="67164"/>
                  <a:pt x="879670" y="18986"/>
                  <a:pt x="705658" y="53788"/>
                </a:cubicBezTo>
                <a:cubicBezTo>
                  <a:pt x="464756" y="101968"/>
                  <a:pt x="717192" y="40819"/>
                  <a:pt x="557741" y="80682"/>
                </a:cubicBezTo>
                <a:cubicBezTo>
                  <a:pt x="544294" y="89647"/>
                  <a:pt x="531855" y="100349"/>
                  <a:pt x="517400" y="107577"/>
                </a:cubicBezTo>
                <a:cubicBezTo>
                  <a:pt x="484895" y="123829"/>
                  <a:pt x="457731" y="121548"/>
                  <a:pt x="423270" y="134471"/>
                </a:cubicBezTo>
                <a:cubicBezTo>
                  <a:pt x="404501" y="141509"/>
                  <a:pt x="386886" y="151420"/>
                  <a:pt x="369482" y="161365"/>
                </a:cubicBezTo>
                <a:cubicBezTo>
                  <a:pt x="355450" y="169383"/>
                  <a:pt x="343996" y="181893"/>
                  <a:pt x="329141" y="188259"/>
                </a:cubicBezTo>
                <a:cubicBezTo>
                  <a:pt x="312154" y="195539"/>
                  <a:pt x="293282" y="197224"/>
                  <a:pt x="275352" y="201706"/>
                </a:cubicBezTo>
                <a:cubicBezTo>
                  <a:pt x="219129" y="239188"/>
                  <a:pt x="193826" y="248438"/>
                  <a:pt x="154329" y="295835"/>
                </a:cubicBezTo>
                <a:cubicBezTo>
                  <a:pt x="106158" y="353641"/>
                  <a:pt x="144311" y="315872"/>
                  <a:pt x="113988" y="376518"/>
                </a:cubicBezTo>
                <a:cubicBezTo>
                  <a:pt x="106760" y="390973"/>
                  <a:pt x="94322" y="402404"/>
                  <a:pt x="87094" y="416859"/>
                </a:cubicBezTo>
                <a:cubicBezTo>
                  <a:pt x="71725" y="447598"/>
                  <a:pt x="67872" y="493747"/>
                  <a:pt x="60200" y="524435"/>
                </a:cubicBezTo>
                <a:cubicBezTo>
                  <a:pt x="56762" y="538187"/>
                  <a:pt x="50190" y="551025"/>
                  <a:pt x="46752" y="564777"/>
                </a:cubicBezTo>
                <a:lnTo>
                  <a:pt x="19858" y="672353"/>
                </a:lnTo>
                <a:cubicBezTo>
                  <a:pt x="-9824" y="939498"/>
                  <a:pt x="-3211" y="829533"/>
                  <a:pt x="19858" y="1290918"/>
                </a:cubicBezTo>
                <a:cubicBezTo>
                  <a:pt x="21696" y="1327668"/>
                  <a:pt x="37252" y="1335206"/>
                  <a:pt x="60200" y="1358153"/>
                </a:cubicBezTo>
                <a:cubicBezTo>
                  <a:pt x="83241" y="1427275"/>
                  <a:pt x="56742" y="1375297"/>
                  <a:pt x="113988" y="1425388"/>
                </a:cubicBezTo>
                <a:cubicBezTo>
                  <a:pt x="137841" y="1446260"/>
                  <a:pt x="158811" y="1470212"/>
                  <a:pt x="181223" y="1492624"/>
                </a:cubicBezTo>
                <a:cubicBezTo>
                  <a:pt x="194670" y="1506071"/>
                  <a:pt x="205741" y="1522416"/>
                  <a:pt x="221564" y="1532965"/>
                </a:cubicBezTo>
                <a:cubicBezTo>
                  <a:pt x="235011" y="1541930"/>
                  <a:pt x="249285" y="1549763"/>
                  <a:pt x="261905" y="1559859"/>
                </a:cubicBezTo>
                <a:cubicBezTo>
                  <a:pt x="271805" y="1567779"/>
                  <a:pt x="278657" y="1579146"/>
                  <a:pt x="288800" y="1586753"/>
                </a:cubicBezTo>
                <a:cubicBezTo>
                  <a:pt x="314658" y="1606146"/>
                  <a:pt x="342588" y="1622612"/>
                  <a:pt x="369482" y="1640541"/>
                </a:cubicBezTo>
                <a:cubicBezTo>
                  <a:pt x="382929" y="1649506"/>
                  <a:pt x="394491" y="1662324"/>
                  <a:pt x="409823" y="1667435"/>
                </a:cubicBezTo>
                <a:lnTo>
                  <a:pt x="490505" y="1694329"/>
                </a:lnTo>
                <a:cubicBezTo>
                  <a:pt x="499470" y="1703294"/>
                  <a:pt x="506528" y="1714701"/>
                  <a:pt x="517400" y="1721224"/>
                </a:cubicBezTo>
                <a:cubicBezTo>
                  <a:pt x="540067" y="1734824"/>
                  <a:pt x="607302" y="1743298"/>
                  <a:pt x="624976" y="1748118"/>
                </a:cubicBezTo>
                <a:cubicBezTo>
                  <a:pt x="652326" y="1755577"/>
                  <a:pt x="677594" y="1771003"/>
                  <a:pt x="705658" y="1775012"/>
                </a:cubicBezTo>
                <a:lnTo>
                  <a:pt x="799788" y="1788459"/>
                </a:lnTo>
                <a:cubicBezTo>
                  <a:pt x="826736" y="1792605"/>
                  <a:pt x="853340" y="1799193"/>
                  <a:pt x="880470" y="1801906"/>
                </a:cubicBezTo>
                <a:cubicBezTo>
                  <a:pt x="943071" y="1808166"/>
                  <a:pt x="1005976" y="1810871"/>
                  <a:pt x="1068729" y="1815353"/>
                </a:cubicBezTo>
                <a:cubicBezTo>
                  <a:pt x="1339450" y="1854027"/>
                  <a:pt x="1163444" y="1834950"/>
                  <a:pt x="1714188" y="1801906"/>
                </a:cubicBezTo>
                <a:cubicBezTo>
                  <a:pt x="1754704" y="1799475"/>
                  <a:pt x="1795030" y="1794199"/>
                  <a:pt x="1835211" y="1788459"/>
                </a:cubicBezTo>
                <a:cubicBezTo>
                  <a:pt x="1889193" y="1780747"/>
                  <a:pt x="1996576" y="1761565"/>
                  <a:pt x="1996576" y="1761565"/>
                </a:cubicBezTo>
                <a:cubicBezTo>
                  <a:pt x="2075724" y="1721991"/>
                  <a:pt x="2031341" y="1741013"/>
                  <a:pt x="2131047" y="1707777"/>
                </a:cubicBezTo>
                <a:cubicBezTo>
                  <a:pt x="2144494" y="1703295"/>
                  <a:pt x="2159594" y="1702192"/>
                  <a:pt x="2171388" y="1694329"/>
                </a:cubicBezTo>
                <a:cubicBezTo>
                  <a:pt x="2227106" y="1657184"/>
                  <a:pt x="2196050" y="1671355"/>
                  <a:pt x="2265517" y="1653988"/>
                </a:cubicBezTo>
                <a:cubicBezTo>
                  <a:pt x="2278698" y="1645200"/>
                  <a:pt x="2380075" y="1579772"/>
                  <a:pt x="2399988" y="1559859"/>
                </a:cubicBezTo>
                <a:cubicBezTo>
                  <a:pt x="2489635" y="1470212"/>
                  <a:pt x="2359647" y="1564341"/>
                  <a:pt x="2467223" y="1492624"/>
                </a:cubicBezTo>
                <a:cubicBezTo>
                  <a:pt x="2538936" y="1385052"/>
                  <a:pt x="2444816" y="1515029"/>
                  <a:pt x="2534458" y="1425388"/>
                </a:cubicBezTo>
                <a:cubicBezTo>
                  <a:pt x="2550306" y="1409541"/>
                  <a:pt x="2560214" y="1388616"/>
                  <a:pt x="2574800" y="1371600"/>
                </a:cubicBezTo>
                <a:cubicBezTo>
                  <a:pt x="2587176" y="1357161"/>
                  <a:pt x="2604088" y="1346734"/>
                  <a:pt x="2615141" y="1331259"/>
                </a:cubicBezTo>
                <a:cubicBezTo>
                  <a:pt x="2626792" y="1314947"/>
                  <a:pt x="2631722" y="1294660"/>
                  <a:pt x="2642035" y="1277471"/>
                </a:cubicBezTo>
                <a:cubicBezTo>
                  <a:pt x="2658665" y="1249754"/>
                  <a:pt x="2677894" y="1223682"/>
                  <a:pt x="2695823" y="1196788"/>
                </a:cubicBezTo>
                <a:cubicBezTo>
                  <a:pt x="2704788" y="1183341"/>
                  <a:pt x="2715489" y="1170902"/>
                  <a:pt x="2722717" y="1156447"/>
                </a:cubicBezTo>
                <a:cubicBezTo>
                  <a:pt x="2741121" y="1119639"/>
                  <a:pt x="2751164" y="1093994"/>
                  <a:pt x="2776505" y="1062318"/>
                </a:cubicBezTo>
                <a:cubicBezTo>
                  <a:pt x="2784425" y="1052418"/>
                  <a:pt x="2794435" y="1044389"/>
                  <a:pt x="2803400" y="1035424"/>
                </a:cubicBezTo>
                <a:cubicBezTo>
                  <a:pt x="2807882" y="1017494"/>
                  <a:pt x="2809567" y="998622"/>
                  <a:pt x="2816847" y="981635"/>
                </a:cubicBezTo>
                <a:cubicBezTo>
                  <a:pt x="2823213" y="966780"/>
                  <a:pt x="2835723" y="955326"/>
                  <a:pt x="2843741" y="941294"/>
                </a:cubicBezTo>
                <a:cubicBezTo>
                  <a:pt x="2853686" y="923890"/>
                  <a:pt x="2862739" y="905931"/>
                  <a:pt x="2870635" y="887506"/>
                </a:cubicBezTo>
                <a:cubicBezTo>
                  <a:pt x="2904039" y="809564"/>
                  <a:pt x="2859292" y="884350"/>
                  <a:pt x="2910976" y="806824"/>
                </a:cubicBezTo>
                <a:cubicBezTo>
                  <a:pt x="2915458" y="788894"/>
                  <a:pt x="2919346" y="770805"/>
                  <a:pt x="2924423" y="753035"/>
                </a:cubicBezTo>
                <a:cubicBezTo>
                  <a:pt x="2928317" y="739406"/>
                  <a:pt x="2935865" y="726726"/>
                  <a:pt x="2937870" y="712694"/>
                </a:cubicBezTo>
                <a:cubicBezTo>
                  <a:pt x="2944872" y="663683"/>
                  <a:pt x="2946835" y="614083"/>
                  <a:pt x="2951317" y="564777"/>
                </a:cubicBezTo>
                <a:cubicBezTo>
                  <a:pt x="2948313" y="528723"/>
                  <a:pt x="2951887" y="417999"/>
                  <a:pt x="2924423" y="363071"/>
                </a:cubicBezTo>
                <a:cubicBezTo>
                  <a:pt x="2917195" y="348616"/>
                  <a:pt x="2908957" y="334157"/>
                  <a:pt x="2897529" y="322729"/>
                </a:cubicBezTo>
                <a:cubicBezTo>
                  <a:pt x="2871462" y="296662"/>
                  <a:pt x="2849657" y="293325"/>
                  <a:pt x="2816847" y="282388"/>
                </a:cubicBezTo>
                <a:lnTo>
                  <a:pt x="2776505" y="2420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802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14CCC-2E21-40C9-BA54-3C9D50C6F1A3}"/>
              </a:ext>
            </a:extLst>
          </p:cNvPr>
          <p:cNvPicPr>
            <a:picLocks noChangeAspect="1"/>
          </p:cNvPicPr>
          <p:nvPr/>
        </p:nvPicPr>
        <p:blipFill>
          <a:blip r:embed="rId2"/>
          <a:stretch>
            <a:fillRect/>
          </a:stretch>
        </p:blipFill>
        <p:spPr>
          <a:xfrm>
            <a:off x="809625" y="204787"/>
            <a:ext cx="10572750" cy="6448425"/>
          </a:xfrm>
          <a:prstGeom prst="rect">
            <a:avLst/>
          </a:prstGeom>
        </p:spPr>
      </p:pic>
      <p:sp>
        <p:nvSpPr>
          <p:cNvPr id="3" name="TextBox 2">
            <a:extLst>
              <a:ext uri="{FF2B5EF4-FFF2-40B4-BE49-F238E27FC236}">
                <a16:creationId xmlns:a16="http://schemas.microsoft.com/office/drawing/2014/main" id="{B2CD8EED-9E46-45E4-A6A8-4A93E58C183A}"/>
              </a:ext>
            </a:extLst>
          </p:cNvPr>
          <p:cNvSpPr txBox="1"/>
          <p:nvPr/>
        </p:nvSpPr>
        <p:spPr>
          <a:xfrm>
            <a:off x="5257801" y="29975"/>
            <a:ext cx="4138949" cy="523220"/>
          </a:xfrm>
          <a:prstGeom prst="rect">
            <a:avLst/>
          </a:prstGeom>
          <a:noFill/>
        </p:spPr>
        <p:txBody>
          <a:bodyPr wrap="square" rtlCol="0">
            <a:spAutoFit/>
          </a:bodyPr>
          <a:lstStyle/>
          <a:p>
            <a:pPr algn="ctr"/>
            <a:r>
              <a:rPr lang="en-US" sz="2800" dirty="0"/>
              <a:t>Azure Machine Learning</a:t>
            </a:r>
          </a:p>
        </p:txBody>
      </p:sp>
      <p:sp>
        <p:nvSpPr>
          <p:cNvPr id="4" name="TextBox 3">
            <a:extLst>
              <a:ext uri="{FF2B5EF4-FFF2-40B4-BE49-F238E27FC236}">
                <a16:creationId xmlns:a16="http://schemas.microsoft.com/office/drawing/2014/main" id="{5FFFA02A-A784-4FBD-9CAC-4724A20FA528}"/>
              </a:ext>
            </a:extLst>
          </p:cNvPr>
          <p:cNvSpPr txBox="1"/>
          <p:nvPr/>
        </p:nvSpPr>
        <p:spPr>
          <a:xfrm>
            <a:off x="188260" y="5452883"/>
            <a:ext cx="2299447" cy="1200329"/>
          </a:xfrm>
          <a:prstGeom prst="rect">
            <a:avLst/>
          </a:prstGeom>
          <a:noFill/>
        </p:spPr>
        <p:txBody>
          <a:bodyPr wrap="square" rtlCol="0">
            <a:spAutoFit/>
          </a:bodyPr>
          <a:lstStyle/>
          <a:p>
            <a:r>
              <a:rPr lang="en-US" dirty="0">
                <a:solidFill>
                  <a:srgbClr val="0070C0"/>
                </a:solidFill>
              </a:rPr>
              <a:t>The idea of deployment to production in a few clicks is interesting.</a:t>
            </a:r>
          </a:p>
        </p:txBody>
      </p:sp>
    </p:spTree>
    <p:extLst>
      <p:ext uri="{BB962C8B-B14F-4D97-AF65-F5344CB8AC3E}">
        <p14:creationId xmlns:p14="http://schemas.microsoft.com/office/powerpoint/2010/main" val="4046971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DC7B4F-9745-42E4-8055-B29A9505E699}"/>
              </a:ext>
            </a:extLst>
          </p:cNvPr>
          <p:cNvPicPr>
            <a:picLocks noChangeAspect="1"/>
          </p:cNvPicPr>
          <p:nvPr/>
        </p:nvPicPr>
        <p:blipFill>
          <a:blip r:embed="rId2"/>
          <a:stretch>
            <a:fillRect/>
          </a:stretch>
        </p:blipFill>
        <p:spPr>
          <a:xfrm>
            <a:off x="714375" y="509587"/>
            <a:ext cx="10763250" cy="5838825"/>
          </a:xfrm>
          <a:prstGeom prst="rect">
            <a:avLst/>
          </a:prstGeom>
        </p:spPr>
      </p:pic>
    </p:spTree>
    <p:extLst>
      <p:ext uri="{BB962C8B-B14F-4D97-AF65-F5344CB8AC3E}">
        <p14:creationId xmlns:p14="http://schemas.microsoft.com/office/powerpoint/2010/main" val="3445363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7CF56F-3800-43CF-B028-63001FF8D53F}"/>
              </a:ext>
            </a:extLst>
          </p:cNvPr>
          <p:cNvPicPr>
            <a:picLocks noChangeAspect="1"/>
          </p:cNvPicPr>
          <p:nvPr/>
        </p:nvPicPr>
        <p:blipFill>
          <a:blip r:embed="rId2"/>
          <a:stretch>
            <a:fillRect/>
          </a:stretch>
        </p:blipFill>
        <p:spPr>
          <a:xfrm>
            <a:off x="1567428" y="2011715"/>
            <a:ext cx="9057143" cy="2685714"/>
          </a:xfrm>
          <a:prstGeom prst="rect">
            <a:avLst/>
          </a:prstGeom>
        </p:spPr>
      </p:pic>
      <p:sp>
        <p:nvSpPr>
          <p:cNvPr id="3" name="Rectangle 2">
            <a:extLst>
              <a:ext uri="{FF2B5EF4-FFF2-40B4-BE49-F238E27FC236}">
                <a16:creationId xmlns:a16="http://schemas.microsoft.com/office/drawing/2014/main" id="{73FD8D3B-EE69-40BB-859D-76983C6ACEB4}"/>
              </a:ext>
            </a:extLst>
          </p:cNvPr>
          <p:cNvSpPr/>
          <p:nvPr/>
        </p:nvSpPr>
        <p:spPr>
          <a:xfrm>
            <a:off x="3713633" y="5232623"/>
            <a:ext cx="4913589"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hlinkClick r:id="rId3"/>
              </a:rPr>
              <a:t>https://www.youtube.com/watch?v=hXG_zvpaZF4</a:t>
            </a:r>
            <a:endParaRPr lang="en-US" dirty="0"/>
          </a:p>
        </p:txBody>
      </p:sp>
      <p:sp>
        <p:nvSpPr>
          <p:cNvPr id="4" name="Rectangle 3">
            <a:extLst>
              <a:ext uri="{FF2B5EF4-FFF2-40B4-BE49-F238E27FC236}">
                <a16:creationId xmlns:a16="http://schemas.microsoft.com/office/drawing/2014/main" id="{33EB6EAC-E421-44E4-8024-B6AE5EB72900}"/>
              </a:ext>
            </a:extLst>
          </p:cNvPr>
          <p:cNvSpPr/>
          <p:nvPr/>
        </p:nvSpPr>
        <p:spPr>
          <a:xfrm>
            <a:off x="3659498" y="5767817"/>
            <a:ext cx="4925900"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hlinkClick r:id="rId4"/>
              </a:rPr>
              <a:t>https://www.youtube.com/watch?v=joTvtoMAc-A</a:t>
            </a:r>
            <a:r>
              <a:rPr lang="en-US" u="sng" dirty="0">
                <a:solidFill>
                  <a:srgbClr val="0563C1"/>
                </a:solidFill>
                <a:latin typeface="Calibri" panose="020F0502020204030204" pitchFamily="34" charset="0"/>
                <a:ea typeface="Calibri" panose="020F0502020204030204" pitchFamily="34" charset="0"/>
              </a:rPr>
              <a:t> </a:t>
            </a:r>
            <a:endParaRPr lang="en-US" dirty="0"/>
          </a:p>
        </p:txBody>
      </p:sp>
      <p:sp>
        <p:nvSpPr>
          <p:cNvPr id="5" name="TextBox 4">
            <a:extLst>
              <a:ext uri="{FF2B5EF4-FFF2-40B4-BE49-F238E27FC236}">
                <a16:creationId xmlns:a16="http://schemas.microsoft.com/office/drawing/2014/main" id="{F31A94AD-5E3F-446C-9EC3-1E285D2F02B2}"/>
              </a:ext>
            </a:extLst>
          </p:cNvPr>
          <p:cNvSpPr txBox="1"/>
          <p:nvPr/>
        </p:nvSpPr>
        <p:spPr>
          <a:xfrm>
            <a:off x="1567428" y="613213"/>
            <a:ext cx="9324109" cy="584775"/>
          </a:xfrm>
          <a:prstGeom prst="rect">
            <a:avLst/>
          </a:prstGeom>
          <a:noFill/>
        </p:spPr>
        <p:txBody>
          <a:bodyPr wrap="square" rtlCol="0">
            <a:spAutoFit/>
          </a:bodyPr>
          <a:lstStyle/>
          <a:p>
            <a:pPr algn="ctr"/>
            <a:r>
              <a:rPr lang="en-US" sz="3200" dirty="0"/>
              <a:t>Microsoft Azure Example</a:t>
            </a:r>
          </a:p>
        </p:txBody>
      </p:sp>
    </p:spTree>
    <p:extLst>
      <p:ext uri="{BB962C8B-B14F-4D97-AF65-F5344CB8AC3E}">
        <p14:creationId xmlns:p14="http://schemas.microsoft.com/office/powerpoint/2010/main" val="150896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4CC9C-5858-41B3-B931-15A4F426F4D5}"/>
              </a:ext>
            </a:extLst>
          </p:cNvPr>
          <p:cNvSpPr txBox="1"/>
          <p:nvPr/>
        </p:nvSpPr>
        <p:spPr>
          <a:xfrm>
            <a:off x="2203269" y="435429"/>
            <a:ext cx="7889965" cy="369332"/>
          </a:xfrm>
          <a:prstGeom prst="rect">
            <a:avLst/>
          </a:prstGeom>
          <a:noFill/>
        </p:spPr>
        <p:txBody>
          <a:bodyPr wrap="square" rtlCol="0">
            <a:spAutoFit/>
          </a:bodyPr>
          <a:lstStyle/>
          <a:p>
            <a:pPr algn="ctr"/>
            <a:r>
              <a:rPr lang="en-US" dirty="0"/>
              <a:t>The Final Phase of the Deployment—Go Live With the System</a:t>
            </a:r>
          </a:p>
        </p:txBody>
      </p:sp>
      <p:pic>
        <p:nvPicPr>
          <p:cNvPr id="7" name="Picture 6">
            <a:extLst>
              <a:ext uri="{FF2B5EF4-FFF2-40B4-BE49-F238E27FC236}">
                <a16:creationId xmlns:a16="http://schemas.microsoft.com/office/drawing/2014/main" id="{DB7924E3-697A-488A-AFA4-9620B71D6082}"/>
              </a:ext>
            </a:extLst>
          </p:cNvPr>
          <p:cNvPicPr>
            <a:picLocks noChangeAspect="1"/>
          </p:cNvPicPr>
          <p:nvPr/>
        </p:nvPicPr>
        <p:blipFill>
          <a:blip r:embed="rId2"/>
          <a:stretch>
            <a:fillRect/>
          </a:stretch>
        </p:blipFill>
        <p:spPr>
          <a:xfrm>
            <a:off x="1912271" y="1009174"/>
            <a:ext cx="9014414" cy="5413397"/>
          </a:xfrm>
          <a:prstGeom prst="rect">
            <a:avLst/>
          </a:prstGeom>
        </p:spPr>
      </p:pic>
    </p:spTree>
    <p:extLst>
      <p:ext uri="{BB962C8B-B14F-4D97-AF65-F5344CB8AC3E}">
        <p14:creationId xmlns:p14="http://schemas.microsoft.com/office/powerpoint/2010/main" val="1686288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218BA-8F82-465F-854F-53AD337B4B2D}"/>
              </a:ext>
            </a:extLst>
          </p:cNvPr>
          <p:cNvSpPr/>
          <p:nvPr/>
        </p:nvSpPr>
        <p:spPr>
          <a:xfrm>
            <a:off x="1814944" y="5391835"/>
            <a:ext cx="7633855" cy="369332"/>
          </a:xfrm>
          <a:prstGeom prst="rect">
            <a:avLst/>
          </a:prstGeom>
        </p:spPr>
        <p:txBody>
          <a:bodyPr wrap="square">
            <a:spAutoFit/>
          </a:bodyPr>
          <a:lstStyle/>
          <a:p>
            <a:r>
              <a:rPr lang="en-US" dirty="0">
                <a:hlinkClick r:id="rId2"/>
              </a:rPr>
              <a:t>https://azure.microsoft.com/en-us/services/machine-learning-service/</a:t>
            </a:r>
            <a:r>
              <a:rPr lang="en-US" dirty="0"/>
              <a:t> </a:t>
            </a:r>
          </a:p>
        </p:txBody>
      </p:sp>
      <p:pic>
        <p:nvPicPr>
          <p:cNvPr id="3" name="Picture 2">
            <a:extLst>
              <a:ext uri="{FF2B5EF4-FFF2-40B4-BE49-F238E27FC236}">
                <a16:creationId xmlns:a16="http://schemas.microsoft.com/office/drawing/2014/main" id="{560B019C-B22C-464F-8C62-B29498A4350D}"/>
              </a:ext>
            </a:extLst>
          </p:cNvPr>
          <p:cNvPicPr>
            <a:picLocks noChangeAspect="1"/>
          </p:cNvPicPr>
          <p:nvPr/>
        </p:nvPicPr>
        <p:blipFill>
          <a:blip r:embed="rId3"/>
          <a:stretch>
            <a:fillRect/>
          </a:stretch>
        </p:blipFill>
        <p:spPr>
          <a:xfrm>
            <a:off x="0" y="0"/>
            <a:ext cx="12192000" cy="5390715"/>
          </a:xfrm>
          <a:prstGeom prst="rect">
            <a:avLst/>
          </a:prstGeom>
        </p:spPr>
      </p:pic>
    </p:spTree>
    <p:extLst>
      <p:ext uri="{BB962C8B-B14F-4D97-AF65-F5344CB8AC3E}">
        <p14:creationId xmlns:p14="http://schemas.microsoft.com/office/powerpoint/2010/main" val="3283336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E002B8-E5F6-4E32-94B1-00310E446C77}"/>
              </a:ext>
            </a:extLst>
          </p:cNvPr>
          <p:cNvPicPr>
            <a:picLocks noChangeAspect="1"/>
          </p:cNvPicPr>
          <p:nvPr/>
        </p:nvPicPr>
        <p:blipFill>
          <a:blip r:embed="rId2"/>
          <a:stretch>
            <a:fillRect/>
          </a:stretch>
        </p:blipFill>
        <p:spPr>
          <a:xfrm>
            <a:off x="1290924" y="1499191"/>
            <a:ext cx="10180297" cy="4061637"/>
          </a:xfrm>
          <a:prstGeom prst="rect">
            <a:avLst/>
          </a:prstGeom>
        </p:spPr>
      </p:pic>
      <p:sp>
        <p:nvSpPr>
          <p:cNvPr id="3" name="TextBox 2">
            <a:extLst>
              <a:ext uri="{FF2B5EF4-FFF2-40B4-BE49-F238E27FC236}">
                <a16:creationId xmlns:a16="http://schemas.microsoft.com/office/drawing/2014/main" id="{4EA3A1FE-F3AE-4836-8401-E9E2BD24B8D2}"/>
              </a:ext>
            </a:extLst>
          </p:cNvPr>
          <p:cNvSpPr txBox="1"/>
          <p:nvPr/>
        </p:nvSpPr>
        <p:spPr>
          <a:xfrm>
            <a:off x="988828" y="180753"/>
            <a:ext cx="10536865" cy="1200329"/>
          </a:xfrm>
          <a:prstGeom prst="rect">
            <a:avLst/>
          </a:prstGeom>
          <a:noFill/>
        </p:spPr>
        <p:txBody>
          <a:bodyPr wrap="square" rtlCol="0">
            <a:spAutoFit/>
          </a:bodyPr>
          <a:lstStyle/>
          <a:p>
            <a:pPr algn="ctr"/>
            <a:r>
              <a:rPr lang="en-US" sz="2400" dirty="0"/>
              <a:t>Underlying Philosophy: Multiple Models to Choose From. They Stay Away from the Messy Details of Coefficients and  Details of the Prediction Equation. Work with Model “Images”</a:t>
            </a:r>
          </a:p>
        </p:txBody>
      </p:sp>
    </p:spTree>
    <p:extLst>
      <p:ext uri="{BB962C8B-B14F-4D97-AF65-F5344CB8AC3E}">
        <p14:creationId xmlns:p14="http://schemas.microsoft.com/office/powerpoint/2010/main" val="521494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01625F-5860-4668-A4A9-ECE6A8EFE5DF}"/>
              </a:ext>
            </a:extLst>
          </p:cNvPr>
          <p:cNvSpPr/>
          <p:nvPr/>
        </p:nvSpPr>
        <p:spPr>
          <a:xfrm>
            <a:off x="3866957" y="5711088"/>
            <a:ext cx="4883388"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hlinkClick r:id="rId2"/>
              </a:rPr>
              <a:t>https://www.youtube.com/watch?v=R0vC31OXt-g</a:t>
            </a:r>
            <a:endParaRPr lang="en-US" dirty="0"/>
          </a:p>
        </p:txBody>
      </p:sp>
      <p:pic>
        <p:nvPicPr>
          <p:cNvPr id="3" name="Picture 2">
            <a:extLst>
              <a:ext uri="{FF2B5EF4-FFF2-40B4-BE49-F238E27FC236}">
                <a16:creationId xmlns:a16="http://schemas.microsoft.com/office/drawing/2014/main" id="{E63C29F6-031E-4D12-B30C-8D2714E8A0F7}"/>
              </a:ext>
            </a:extLst>
          </p:cNvPr>
          <p:cNvPicPr>
            <a:picLocks noChangeAspect="1"/>
          </p:cNvPicPr>
          <p:nvPr/>
        </p:nvPicPr>
        <p:blipFill>
          <a:blip r:embed="rId3"/>
          <a:stretch>
            <a:fillRect/>
          </a:stretch>
        </p:blipFill>
        <p:spPr>
          <a:xfrm>
            <a:off x="1792091" y="897045"/>
            <a:ext cx="8076190" cy="4085714"/>
          </a:xfrm>
          <a:prstGeom prst="rect">
            <a:avLst/>
          </a:prstGeom>
        </p:spPr>
      </p:pic>
      <p:sp>
        <p:nvSpPr>
          <p:cNvPr id="4" name="TextBox 3">
            <a:extLst>
              <a:ext uri="{FF2B5EF4-FFF2-40B4-BE49-F238E27FC236}">
                <a16:creationId xmlns:a16="http://schemas.microsoft.com/office/drawing/2014/main" id="{3E5C0490-B83C-40BA-AB94-22ED3CEBDB55}"/>
              </a:ext>
            </a:extLst>
          </p:cNvPr>
          <p:cNvSpPr txBox="1"/>
          <p:nvPr/>
        </p:nvSpPr>
        <p:spPr>
          <a:xfrm>
            <a:off x="2013097" y="131249"/>
            <a:ext cx="8165805" cy="646331"/>
          </a:xfrm>
          <a:prstGeom prst="rect">
            <a:avLst/>
          </a:prstGeom>
          <a:noFill/>
        </p:spPr>
        <p:txBody>
          <a:bodyPr wrap="square" rtlCol="0">
            <a:spAutoFit/>
          </a:bodyPr>
          <a:lstStyle/>
          <a:p>
            <a:pPr algn="ctr"/>
            <a:r>
              <a:rPr lang="en-US" sz="3600" dirty="0"/>
              <a:t>Example 2 AWS Suite</a:t>
            </a:r>
          </a:p>
        </p:txBody>
      </p:sp>
    </p:spTree>
    <p:extLst>
      <p:ext uri="{BB962C8B-B14F-4D97-AF65-F5344CB8AC3E}">
        <p14:creationId xmlns:p14="http://schemas.microsoft.com/office/powerpoint/2010/main" val="3140789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EFDF5-37B0-4E5B-9838-BD8D3AACC869}"/>
              </a:ext>
            </a:extLst>
          </p:cNvPr>
          <p:cNvPicPr>
            <a:picLocks noChangeAspect="1"/>
          </p:cNvPicPr>
          <p:nvPr/>
        </p:nvPicPr>
        <p:blipFill>
          <a:blip r:embed="rId2"/>
          <a:stretch>
            <a:fillRect/>
          </a:stretch>
        </p:blipFill>
        <p:spPr>
          <a:xfrm>
            <a:off x="998031" y="862148"/>
            <a:ext cx="10325658" cy="5199017"/>
          </a:xfrm>
          <a:prstGeom prst="rect">
            <a:avLst/>
          </a:prstGeom>
        </p:spPr>
      </p:pic>
    </p:spTree>
    <p:extLst>
      <p:ext uri="{BB962C8B-B14F-4D97-AF65-F5344CB8AC3E}">
        <p14:creationId xmlns:p14="http://schemas.microsoft.com/office/powerpoint/2010/main" val="1958619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4CA1B-1D70-4493-A27E-512BDF47F26C}"/>
              </a:ext>
            </a:extLst>
          </p:cNvPr>
          <p:cNvPicPr>
            <a:picLocks noChangeAspect="1"/>
          </p:cNvPicPr>
          <p:nvPr/>
        </p:nvPicPr>
        <p:blipFill>
          <a:blip r:embed="rId2"/>
          <a:stretch>
            <a:fillRect/>
          </a:stretch>
        </p:blipFill>
        <p:spPr>
          <a:xfrm>
            <a:off x="1254642" y="1641888"/>
            <a:ext cx="9096568" cy="4025265"/>
          </a:xfrm>
          <a:prstGeom prst="rect">
            <a:avLst/>
          </a:prstGeom>
        </p:spPr>
      </p:pic>
      <p:sp>
        <p:nvSpPr>
          <p:cNvPr id="4" name="TextBox 3">
            <a:extLst>
              <a:ext uri="{FF2B5EF4-FFF2-40B4-BE49-F238E27FC236}">
                <a16:creationId xmlns:a16="http://schemas.microsoft.com/office/drawing/2014/main" id="{DF9519E2-59DA-49DA-8DDB-F62930E68F4B}"/>
              </a:ext>
            </a:extLst>
          </p:cNvPr>
          <p:cNvSpPr txBox="1"/>
          <p:nvPr/>
        </p:nvSpPr>
        <p:spPr>
          <a:xfrm>
            <a:off x="1073888" y="818707"/>
            <a:ext cx="9845749" cy="461665"/>
          </a:xfrm>
          <a:prstGeom prst="rect">
            <a:avLst/>
          </a:prstGeom>
          <a:noFill/>
        </p:spPr>
        <p:txBody>
          <a:bodyPr wrap="square" rtlCol="0">
            <a:spAutoFit/>
          </a:bodyPr>
          <a:lstStyle/>
          <a:p>
            <a:pPr algn="ctr"/>
            <a:r>
              <a:rPr lang="en-US" sz="2400" dirty="0"/>
              <a:t>Sample AWS Workflow</a:t>
            </a:r>
          </a:p>
        </p:txBody>
      </p:sp>
    </p:spTree>
    <p:extLst>
      <p:ext uri="{BB962C8B-B14F-4D97-AF65-F5344CB8AC3E}">
        <p14:creationId xmlns:p14="http://schemas.microsoft.com/office/powerpoint/2010/main" val="2690531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8CC47E-5CC2-425A-B2ED-1108EA68F917}"/>
              </a:ext>
            </a:extLst>
          </p:cNvPr>
          <p:cNvSpPr txBox="1"/>
          <p:nvPr/>
        </p:nvSpPr>
        <p:spPr>
          <a:xfrm>
            <a:off x="391886" y="2202024"/>
            <a:ext cx="2008414" cy="1200329"/>
          </a:xfrm>
          <a:prstGeom prst="rect">
            <a:avLst/>
          </a:prstGeom>
          <a:noFill/>
        </p:spPr>
        <p:txBody>
          <a:bodyPr wrap="square" rtlCol="0">
            <a:spAutoFit/>
          </a:bodyPr>
          <a:lstStyle/>
          <a:p>
            <a:r>
              <a:rPr lang="en-US" dirty="0">
                <a:solidFill>
                  <a:srgbClr val="FF0000"/>
                </a:solidFill>
              </a:rPr>
              <a:t>All Assignments are Due by Monday, August 3rd at 12:00 noon. </a:t>
            </a:r>
          </a:p>
        </p:txBody>
      </p:sp>
      <p:pic>
        <p:nvPicPr>
          <p:cNvPr id="9" name="Picture 8">
            <a:extLst>
              <a:ext uri="{FF2B5EF4-FFF2-40B4-BE49-F238E27FC236}">
                <a16:creationId xmlns:a16="http://schemas.microsoft.com/office/drawing/2014/main" id="{1AE5B3F4-89DB-46FB-BDD5-0E85A25619D4}"/>
              </a:ext>
            </a:extLst>
          </p:cNvPr>
          <p:cNvPicPr>
            <a:picLocks noChangeAspect="1"/>
          </p:cNvPicPr>
          <p:nvPr/>
        </p:nvPicPr>
        <p:blipFill>
          <a:blip r:embed="rId2"/>
          <a:stretch>
            <a:fillRect/>
          </a:stretch>
        </p:blipFill>
        <p:spPr>
          <a:xfrm>
            <a:off x="3186112" y="152400"/>
            <a:ext cx="5819775" cy="6553200"/>
          </a:xfrm>
          <a:prstGeom prst="rect">
            <a:avLst/>
          </a:prstGeom>
        </p:spPr>
      </p:pic>
    </p:spTree>
    <p:extLst>
      <p:ext uri="{BB962C8B-B14F-4D97-AF65-F5344CB8AC3E}">
        <p14:creationId xmlns:p14="http://schemas.microsoft.com/office/powerpoint/2010/main" val="2329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BC9809-F127-405C-B1BC-BEDCA49E5A8B}"/>
              </a:ext>
            </a:extLst>
          </p:cNvPr>
          <p:cNvPicPr>
            <a:picLocks noChangeAspect="1"/>
          </p:cNvPicPr>
          <p:nvPr/>
        </p:nvPicPr>
        <p:blipFill>
          <a:blip r:embed="rId2"/>
          <a:stretch>
            <a:fillRect/>
          </a:stretch>
        </p:blipFill>
        <p:spPr>
          <a:xfrm>
            <a:off x="538857" y="843285"/>
            <a:ext cx="11114286" cy="5171429"/>
          </a:xfrm>
          <a:prstGeom prst="rect">
            <a:avLst/>
          </a:prstGeom>
        </p:spPr>
      </p:pic>
    </p:spTree>
    <p:extLst>
      <p:ext uri="{BB962C8B-B14F-4D97-AF65-F5344CB8AC3E}">
        <p14:creationId xmlns:p14="http://schemas.microsoft.com/office/powerpoint/2010/main" val="330818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1" y="762001"/>
            <a:ext cx="6353071" cy="1077218"/>
          </a:xfrm>
          <a:prstGeom prst="rect">
            <a:avLst/>
          </a:prstGeom>
          <a:noFill/>
        </p:spPr>
        <p:txBody>
          <a:bodyPr wrap="square" rtlCol="0">
            <a:spAutoFit/>
          </a:bodyPr>
          <a:lstStyle/>
          <a:p>
            <a:pPr algn="ctr"/>
            <a:r>
              <a:rPr lang="en-US" sz="3200" dirty="0"/>
              <a:t>COVID Case Study Driving Value: Decision Making</a:t>
            </a:r>
          </a:p>
        </p:txBody>
      </p:sp>
      <p:pic>
        <p:nvPicPr>
          <p:cNvPr id="5" name="Picture 4"/>
          <p:cNvPicPr>
            <a:picLocks noChangeAspect="1"/>
          </p:cNvPicPr>
          <p:nvPr/>
        </p:nvPicPr>
        <p:blipFill>
          <a:blip r:embed="rId3"/>
          <a:stretch>
            <a:fillRect/>
          </a:stretch>
        </p:blipFill>
        <p:spPr>
          <a:xfrm>
            <a:off x="1981201" y="2209800"/>
            <a:ext cx="7588509" cy="3810000"/>
          </a:xfrm>
          <a:prstGeom prst="rect">
            <a:avLst/>
          </a:prstGeom>
        </p:spPr>
      </p:pic>
    </p:spTree>
    <p:extLst>
      <p:ext uri="{BB962C8B-B14F-4D97-AF65-F5344CB8AC3E}">
        <p14:creationId xmlns:p14="http://schemas.microsoft.com/office/powerpoint/2010/main" val="333064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ECFC3717-D36E-4556-81A4-B65844F489E6}"/>
              </a:ext>
            </a:extLst>
          </p:cNvPr>
          <p:cNvSpPr/>
          <p:nvPr/>
        </p:nvSpPr>
        <p:spPr>
          <a:xfrm>
            <a:off x="5866922" y="103042"/>
            <a:ext cx="6383383" cy="6444343"/>
          </a:xfrm>
          <a:custGeom>
            <a:avLst/>
            <a:gdLst>
              <a:gd name="connsiteX0" fmla="*/ 6069874 w 6383383"/>
              <a:gd name="connsiteY0" fmla="*/ 8708 h 6444343"/>
              <a:gd name="connsiteX1" fmla="*/ 6069874 w 6383383"/>
              <a:gd name="connsiteY1" fmla="*/ 8708 h 6444343"/>
              <a:gd name="connsiteX2" fmla="*/ 5738949 w 6383383"/>
              <a:gd name="connsiteY2" fmla="*/ 34834 h 6444343"/>
              <a:gd name="connsiteX3" fmla="*/ 5468983 w 6383383"/>
              <a:gd name="connsiteY3" fmla="*/ 26126 h 6444343"/>
              <a:gd name="connsiteX4" fmla="*/ 5355772 w 6383383"/>
              <a:gd name="connsiteY4" fmla="*/ 17417 h 6444343"/>
              <a:gd name="connsiteX5" fmla="*/ 4815840 w 6383383"/>
              <a:gd name="connsiteY5" fmla="*/ 26126 h 6444343"/>
              <a:gd name="connsiteX6" fmla="*/ 4807132 w 6383383"/>
              <a:gd name="connsiteY6" fmla="*/ 52251 h 6444343"/>
              <a:gd name="connsiteX7" fmla="*/ 4781006 w 6383383"/>
              <a:gd name="connsiteY7" fmla="*/ 60960 h 6444343"/>
              <a:gd name="connsiteX8" fmla="*/ 4563292 w 6383383"/>
              <a:gd name="connsiteY8" fmla="*/ 52251 h 6444343"/>
              <a:gd name="connsiteX9" fmla="*/ 4519749 w 6383383"/>
              <a:gd name="connsiteY9" fmla="*/ 26126 h 6444343"/>
              <a:gd name="connsiteX10" fmla="*/ 3840480 w 6383383"/>
              <a:gd name="connsiteY10" fmla="*/ 34834 h 6444343"/>
              <a:gd name="connsiteX11" fmla="*/ 3805646 w 6383383"/>
              <a:gd name="connsiteY11" fmla="*/ 43543 h 6444343"/>
              <a:gd name="connsiteX12" fmla="*/ 3779520 w 6383383"/>
              <a:gd name="connsiteY12" fmla="*/ 52251 h 6444343"/>
              <a:gd name="connsiteX13" fmla="*/ 3579223 w 6383383"/>
              <a:gd name="connsiteY13" fmla="*/ 43543 h 6444343"/>
              <a:gd name="connsiteX14" fmla="*/ 3526972 w 6383383"/>
              <a:gd name="connsiteY14" fmla="*/ 34834 h 6444343"/>
              <a:gd name="connsiteX15" fmla="*/ 3474720 w 6383383"/>
              <a:gd name="connsiteY15" fmla="*/ 17417 h 6444343"/>
              <a:gd name="connsiteX16" fmla="*/ 3413760 w 6383383"/>
              <a:gd name="connsiteY16" fmla="*/ 8708 h 6444343"/>
              <a:gd name="connsiteX17" fmla="*/ 2612572 w 6383383"/>
              <a:gd name="connsiteY17" fmla="*/ 8708 h 6444343"/>
              <a:gd name="connsiteX18" fmla="*/ 2577737 w 6383383"/>
              <a:gd name="connsiteY18" fmla="*/ 0 h 6444343"/>
              <a:gd name="connsiteX19" fmla="*/ 2299063 w 6383383"/>
              <a:gd name="connsiteY19" fmla="*/ 8708 h 6444343"/>
              <a:gd name="connsiteX20" fmla="*/ 2272937 w 6383383"/>
              <a:gd name="connsiteY20" fmla="*/ 17417 h 6444343"/>
              <a:gd name="connsiteX21" fmla="*/ 2203269 w 6383383"/>
              <a:gd name="connsiteY21" fmla="*/ 26126 h 6444343"/>
              <a:gd name="connsiteX22" fmla="*/ 1915886 w 6383383"/>
              <a:gd name="connsiteY22" fmla="*/ 34834 h 6444343"/>
              <a:gd name="connsiteX23" fmla="*/ 1889760 w 6383383"/>
              <a:gd name="connsiteY23" fmla="*/ 60960 h 6444343"/>
              <a:gd name="connsiteX24" fmla="*/ 1750423 w 6383383"/>
              <a:gd name="connsiteY24" fmla="*/ 60960 h 6444343"/>
              <a:gd name="connsiteX25" fmla="*/ 1611086 w 6383383"/>
              <a:gd name="connsiteY25" fmla="*/ 43543 h 6444343"/>
              <a:gd name="connsiteX26" fmla="*/ 1584960 w 6383383"/>
              <a:gd name="connsiteY26" fmla="*/ 34834 h 6444343"/>
              <a:gd name="connsiteX27" fmla="*/ 1471749 w 6383383"/>
              <a:gd name="connsiteY27" fmla="*/ 26126 h 6444343"/>
              <a:gd name="connsiteX28" fmla="*/ 1358537 w 6383383"/>
              <a:gd name="connsiteY28" fmla="*/ 8708 h 6444343"/>
              <a:gd name="connsiteX29" fmla="*/ 1114697 w 6383383"/>
              <a:gd name="connsiteY29" fmla="*/ 17417 h 6444343"/>
              <a:gd name="connsiteX30" fmla="*/ 1088572 w 6383383"/>
              <a:gd name="connsiteY30" fmla="*/ 26126 h 6444343"/>
              <a:gd name="connsiteX31" fmla="*/ 1036320 w 6383383"/>
              <a:gd name="connsiteY31" fmla="*/ 34834 h 6444343"/>
              <a:gd name="connsiteX32" fmla="*/ 748937 w 6383383"/>
              <a:gd name="connsiteY32" fmla="*/ 60960 h 6444343"/>
              <a:gd name="connsiteX33" fmla="*/ 444137 w 6383383"/>
              <a:gd name="connsiteY33" fmla="*/ 78377 h 6444343"/>
              <a:gd name="connsiteX34" fmla="*/ 383177 w 6383383"/>
              <a:gd name="connsiteY34" fmla="*/ 95794 h 6444343"/>
              <a:gd name="connsiteX35" fmla="*/ 348343 w 6383383"/>
              <a:gd name="connsiteY35" fmla="*/ 104503 h 6444343"/>
              <a:gd name="connsiteX36" fmla="*/ 296092 w 6383383"/>
              <a:gd name="connsiteY36" fmla="*/ 121920 h 6444343"/>
              <a:gd name="connsiteX37" fmla="*/ 182880 w 6383383"/>
              <a:gd name="connsiteY37" fmla="*/ 139337 h 6444343"/>
              <a:gd name="connsiteX38" fmla="*/ 156754 w 6383383"/>
              <a:gd name="connsiteY38" fmla="*/ 156754 h 6444343"/>
              <a:gd name="connsiteX39" fmla="*/ 104503 w 6383383"/>
              <a:gd name="connsiteY39" fmla="*/ 174171 h 6444343"/>
              <a:gd name="connsiteX40" fmla="*/ 60960 w 6383383"/>
              <a:gd name="connsiteY40" fmla="*/ 209006 h 6444343"/>
              <a:gd name="connsiteX41" fmla="*/ 34834 w 6383383"/>
              <a:gd name="connsiteY41" fmla="*/ 226423 h 6444343"/>
              <a:gd name="connsiteX42" fmla="*/ 17417 w 6383383"/>
              <a:gd name="connsiteY42" fmla="*/ 278674 h 6444343"/>
              <a:gd name="connsiteX43" fmla="*/ 8709 w 6383383"/>
              <a:gd name="connsiteY43" fmla="*/ 304800 h 6444343"/>
              <a:gd name="connsiteX44" fmla="*/ 0 w 6383383"/>
              <a:gd name="connsiteY44" fmla="*/ 339634 h 6444343"/>
              <a:gd name="connsiteX45" fmla="*/ 17417 w 6383383"/>
              <a:gd name="connsiteY45" fmla="*/ 522514 h 6444343"/>
              <a:gd name="connsiteX46" fmla="*/ 34834 w 6383383"/>
              <a:gd name="connsiteY46" fmla="*/ 600891 h 6444343"/>
              <a:gd name="connsiteX47" fmla="*/ 52252 w 6383383"/>
              <a:gd name="connsiteY47" fmla="*/ 722811 h 6444343"/>
              <a:gd name="connsiteX48" fmla="*/ 69669 w 6383383"/>
              <a:gd name="connsiteY48" fmla="*/ 775063 h 6444343"/>
              <a:gd name="connsiteX49" fmla="*/ 60960 w 6383383"/>
              <a:gd name="connsiteY49" fmla="*/ 905691 h 6444343"/>
              <a:gd name="connsiteX50" fmla="*/ 52252 w 6383383"/>
              <a:gd name="connsiteY50" fmla="*/ 931817 h 6444343"/>
              <a:gd name="connsiteX51" fmla="*/ 60960 w 6383383"/>
              <a:gd name="connsiteY51" fmla="*/ 1123406 h 6444343"/>
              <a:gd name="connsiteX52" fmla="*/ 78377 w 6383383"/>
              <a:gd name="connsiteY52" fmla="*/ 1175657 h 6444343"/>
              <a:gd name="connsiteX53" fmla="*/ 87086 w 6383383"/>
              <a:gd name="connsiteY53" fmla="*/ 1201783 h 6444343"/>
              <a:gd name="connsiteX54" fmla="*/ 121920 w 6383383"/>
              <a:gd name="connsiteY54" fmla="*/ 1254034 h 6444343"/>
              <a:gd name="connsiteX55" fmla="*/ 139337 w 6383383"/>
              <a:gd name="connsiteY55" fmla="*/ 1497874 h 6444343"/>
              <a:gd name="connsiteX56" fmla="*/ 165463 w 6383383"/>
              <a:gd name="connsiteY56" fmla="*/ 1619794 h 6444343"/>
              <a:gd name="connsiteX57" fmla="*/ 174172 w 6383383"/>
              <a:gd name="connsiteY57" fmla="*/ 1645920 h 6444343"/>
              <a:gd name="connsiteX58" fmla="*/ 182880 w 6383383"/>
              <a:gd name="connsiteY58" fmla="*/ 1672046 h 6444343"/>
              <a:gd name="connsiteX59" fmla="*/ 182880 w 6383383"/>
              <a:gd name="connsiteY59" fmla="*/ 1959428 h 6444343"/>
              <a:gd name="connsiteX60" fmla="*/ 200297 w 6383383"/>
              <a:gd name="connsiteY60" fmla="*/ 2011680 h 6444343"/>
              <a:gd name="connsiteX61" fmla="*/ 209006 w 6383383"/>
              <a:gd name="connsiteY61" fmla="*/ 2037806 h 6444343"/>
              <a:gd name="connsiteX62" fmla="*/ 235132 w 6383383"/>
              <a:gd name="connsiteY62" fmla="*/ 2090057 h 6444343"/>
              <a:gd name="connsiteX63" fmla="*/ 243840 w 6383383"/>
              <a:gd name="connsiteY63" fmla="*/ 2368731 h 6444343"/>
              <a:gd name="connsiteX64" fmla="*/ 261257 w 6383383"/>
              <a:gd name="connsiteY64" fmla="*/ 2420983 h 6444343"/>
              <a:gd name="connsiteX65" fmla="*/ 269966 w 6383383"/>
              <a:gd name="connsiteY65" fmla="*/ 2542903 h 6444343"/>
              <a:gd name="connsiteX66" fmla="*/ 278674 w 6383383"/>
              <a:gd name="connsiteY66" fmla="*/ 2569028 h 6444343"/>
              <a:gd name="connsiteX67" fmla="*/ 287383 w 6383383"/>
              <a:gd name="connsiteY67" fmla="*/ 2717074 h 6444343"/>
              <a:gd name="connsiteX68" fmla="*/ 296092 w 6383383"/>
              <a:gd name="connsiteY68" fmla="*/ 3370217 h 6444343"/>
              <a:gd name="connsiteX69" fmla="*/ 304800 w 6383383"/>
              <a:gd name="connsiteY69" fmla="*/ 3439886 h 6444343"/>
              <a:gd name="connsiteX70" fmla="*/ 322217 w 6383383"/>
              <a:gd name="connsiteY70" fmla="*/ 3492137 h 6444343"/>
              <a:gd name="connsiteX71" fmla="*/ 330926 w 6383383"/>
              <a:gd name="connsiteY71" fmla="*/ 3518263 h 6444343"/>
              <a:gd name="connsiteX72" fmla="*/ 348343 w 6383383"/>
              <a:gd name="connsiteY72" fmla="*/ 3587931 h 6444343"/>
              <a:gd name="connsiteX73" fmla="*/ 365760 w 6383383"/>
              <a:gd name="connsiteY73" fmla="*/ 3666308 h 6444343"/>
              <a:gd name="connsiteX74" fmla="*/ 383177 w 6383383"/>
              <a:gd name="connsiteY74" fmla="*/ 3718560 h 6444343"/>
              <a:gd name="connsiteX75" fmla="*/ 391886 w 6383383"/>
              <a:gd name="connsiteY75" fmla="*/ 3744686 h 6444343"/>
              <a:gd name="connsiteX76" fmla="*/ 400594 w 6383383"/>
              <a:gd name="connsiteY76" fmla="*/ 3779520 h 6444343"/>
              <a:gd name="connsiteX77" fmla="*/ 409303 w 6383383"/>
              <a:gd name="connsiteY77" fmla="*/ 3823063 h 6444343"/>
              <a:gd name="connsiteX78" fmla="*/ 418012 w 6383383"/>
              <a:gd name="connsiteY78" fmla="*/ 3849188 h 6444343"/>
              <a:gd name="connsiteX79" fmla="*/ 444137 w 6383383"/>
              <a:gd name="connsiteY79" fmla="*/ 4075611 h 6444343"/>
              <a:gd name="connsiteX80" fmla="*/ 444137 w 6383383"/>
              <a:gd name="connsiteY80" fmla="*/ 4075611 h 6444343"/>
              <a:gd name="connsiteX81" fmla="*/ 461554 w 6383383"/>
              <a:gd name="connsiteY81" fmla="*/ 4136571 h 6444343"/>
              <a:gd name="connsiteX82" fmla="*/ 478972 w 6383383"/>
              <a:gd name="connsiteY82" fmla="*/ 4153988 h 6444343"/>
              <a:gd name="connsiteX83" fmla="*/ 487680 w 6383383"/>
              <a:gd name="connsiteY83" fmla="*/ 4214948 h 6444343"/>
              <a:gd name="connsiteX84" fmla="*/ 505097 w 6383383"/>
              <a:gd name="connsiteY84" fmla="*/ 4319451 h 6444343"/>
              <a:gd name="connsiteX85" fmla="*/ 513806 w 6383383"/>
              <a:gd name="connsiteY85" fmla="*/ 4423954 h 6444343"/>
              <a:gd name="connsiteX86" fmla="*/ 531223 w 6383383"/>
              <a:gd name="connsiteY86" fmla="*/ 4476206 h 6444343"/>
              <a:gd name="connsiteX87" fmla="*/ 548640 w 6383383"/>
              <a:gd name="connsiteY87" fmla="*/ 4563291 h 6444343"/>
              <a:gd name="connsiteX88" fmla="*/ 548640 w 6383383"/>
              <a:gd name="connsiteY88" fmla="*/ 4563291 h 6444343"/>
              <a:gd name="connsiteX89" fmla="*/ 557349 w 6383383"/>
              <a:gd name="connsiteY89" fmla="*/ 4624251 h 6444343"/>
              <a:gd name="connsiteX90" fmla="*/ 566057 w 6383383"/>
              <a:gd name="connsiteY90" fmla="*/ 4650377 h 6444343"/>
              <a:gd name="connsiteX91" fmla="*/ 574766 w 6383383"/>
              <a:gd name="connsiteY91" fmla="*/ 4685211 h 6444343"/>
              <a:gd name="connsiteX92" fmla="*/ 583474 w 6383383"/>
              <a:gd name="connsiteY92" fmla="*/ 4711337 h 6444343"/>
              <a:gd name="connsiteX93" fmla="*/ 609600 w 6383383"/>
              <a:gd name="connsiteY93" fmla="*/ 4807131 h 6444343"/>
              <a:gd name="connsiteX94" fmla="*/ 618309 w 6383383"/>
              <a:gd name="connsiteY94" fmla="*/ 4833257 h 6444343"/>
              <a:gd name="connsiteX95" fmla="*/ 635726 w 6383383"/>
              <a:gd name="connsiteY95" fmla="*/ 4859383 h 6444343"/>
              <a:gd name="connsiteX96" fmla="*/ 661852 w 6383383"/>
              <a:gd name="connsiteY96" fmla="*/ 4902926 h 6444343"/>
              <a:gd name="connsiteX97" fmla="*/ 670560 w 6383383"/>
              <a:gd name="connsiteY97" fmla="*/ 4929051 h 6444343"/>
              <a:gd name="connsiteX98" fmla="*/ 696686 w 6383383"/>
              <a:gd name="connsiteY98" fmla="*/ 4981303 h 6444343"/>
              <a:gd name="connsiteX99" fmla="*/ 687977 w 6383383"/>
              <a:gd name="connsiteY99" fmla="*/ 5181600 h 6444343"/>
              <a:gd name="connsiteX100" fmla="*/ 679269 w 6383383"/>
              <a:gd name="connsiteY100" fmla="*/ 5207726 h 6444343"/>
              <a:gd name="connsiteX101" fmla="*/ 661852 w 6383383"/>
              <a:gd name="connsiteY101" fmla="*/ 5381897 h 6444343"/>
              <a:gd name="connsiteX102" fmla="*/ 644434 w 6383383"/>
              <a:gd name="connsiteY102" fmla="*/ 5599611 h 6444343"/>
              <a:gd name="connsiteX103" fmla="*/ 618309 w 6383383"/>
              <a:gd name="connsiteY103" fmla="*/ 5704114 h 6444343"/>
              <a:gd name="connsiteX104" fmla="*/ 609600 w 6383383"/>
              <a:gd name="connsiteY104" fmla="*/ 5730240 h 6444343"/>
              <a:gd name="connsiteX105" fmla="*/ 600892 w 6383383"/>
              <a:gd name="connsiteY105" fmla="*/ 5791200 h 6444343"/>
              <a:gd name="connsiteX106" fmla="*/ 583474 w 6383383"/>
              <a:gd name="connsiteY106" fmla="*/ 5869577 h 6444343"/>
              <a:gd name="connsiteX107" fmla="*/ 566057 w 6383383"/>
              <a:gd name="connsiteY107" fmla="*/ 5895703 h 6444343"/>
              <a:gd name="connsiteX108" fmla="*/ 557349 w 6383383"/>
              <a:gd name="connsiteY108" fmla="*/ 5921828 h 6444343"/>
              <a:gd name="connsiteX109" fmla="*/ 522514 w 6383383"/>
              <a:gd name="connsiteY109" fmla="*/ 5956663 h 6444343"/>
              <a:gd name="connsiteX110" fmla="*/ 522514 w 6383383"/>
              <a:gd name="connsiteY110" fmla="*/ 6148251 h 6444343"/>
              <a:gd name="connsiteX111" fmla="*/ 539932 w 6383383"/>
              <a:gd name="connsiteY111" fmla="*/ 6165668 h 6444343"/>
              <a:gd name="connsiteX112" fmla="*/ 574766 w 6383383"/>
              <a:gd name="connsiteY112" fmla="*/ 6209211 h 6444343"/>
              <a:gd name="connsiteX113" fmla="*/ 600892 w 6383383"/>
              <a:gd name="connsiteY113" fmla="*/ 6244046 h 6444343"/>
              <a:gd name="connsiteX114" fmla="*/ 635726 w 6383383"/>
              <a:gd name="connsiteY114" fmla="*/ 6278880 h 6444343"/>
              <a:gd name="connsiteX115" fmla="*/ 661852 w 6383383"/>
              <a:gd name="connsiteY115" fmla="*/ 6313714 h 6444343"/>
              <a:gd name="connsiteX116" fmla="*/ 687977 w 6383383"/>
              <a:gd name="connsiteY116" fmla="*/ 6331131 h 6444343"/>
              <a:gd name="connsiteX117" fmla="*/ 740229 w 6383383"/>
              <a:gd name="connsiteY117" fmla="*/ 6374674 h 6444343"/>
              <a:gd name="connsiteX118" fmla="*/ 766354 w 6383383"/>
              <a:gd name="connsiteY118" fmla="*/ 6383383 h 6444343"/>
              <a:gd name="connsiteX119" fmla="*/ 792480 w 6383383"/>
              <a:gd name="connsiteY119" fmla="*/ 6400800 h 6444343"/>
              <a:gd name="connsiteX120" fmla="*/ 827314 w 6383383"/>
              <a:gd name="connsiteY120" fmla="*/ 6409508 h 6444343"/>
              <a:gd name="connsiteX121" fmla="*/ 914400 w 6383383"/>
              <a:gd name="connsiteY121" fmla="*/ 6426926 h 6444343"/>
              <a:gd name="connsiteX122" fmla="*/ 1018903 w 6383383"/>
              <a:gd name="connsiteY122" fmla="*/ 6444343 h 6444343"/>
              <a:gd name="connsiteX123" fmla="*/ 1314994 w 6383383"/>
              <a:gd name="connsiteY123" fmla="*/ 6426926 h 6444343"/>
              <a:gd name="connsiteX124" fmla="*/ 1480457 w 6383383"/>
              <a:gd name="connsiteY124" fmla="*/ 6400800 h 6444343"/>
              <a:gd name="connsiteX125" fmla="*/ 1524000 w 6383383"/>
              <a:gd name="connsiteY125" fmla="*/ 6392091 h 6444343"/>
              <a:gd name="connsiteX126" fmla="*/ 1576252 w 6383383"/>
              <a:gd name="connsiteY126" fmla="*/ 6383383 h 6444343"/>
              <a:gd name="connsiteX127" fmla="*/ 1637212 w 6383383"/>
              <a:gd name="connsiteY127" fmla="*/ 6365966 h 6444343"/>
              <a:gd name="connsiteX128" fmla="*/ 1689463 w 6383383"/>
              <a:gd name="connsiteY128" fmla="*/ 6357257 h 6444343"/>
              <a:gd name="connsiteX129" fmla="*/ 2063932 w 6383383"/>
              <a:gd name="connsiteY129" fmla="*/ 6365966 h 6444343"/>
              <a:gd name="connsiteX130" fmla="*/ 2098766 w 6383383"/>
              <a:gd name="connsiteY130" fmla="*/ 6374674 h 6444343"/>
              <a:gd name="connsiteX131" fmla="*/ 2124892 w 6383383"/>
              <a:gd name="connsiteY131" fmla="*/ 6400800 h 6444343"/>
              <a:gd name="connsiteX132" fmla="*/ 2281646 w 6383383"/>
              <a:gd name="connsiteY132" fmla="*/ 6392091 h 6444343"/>
              <a:gd name="connsiteX133" fmla="*/ 2368732 w 6383383"/>
              <a:gd name="connsiteY133" fmla="*/ 6374674 h 6444343"/>
              <a:gd name="connsiteX134" fmla="*/ 2412274 w 6383383"/>
              <a:gd name="connsiteY134" fmla="*/ 6365966 h 6444343"/>
              <a:gd name="connsiteX135" fmla="*/ 2569029 w 6383383"/>
              <a:gd name="connsiteY135" fmla="*/ 6357257 h 6444343"/>
              <a:gd name="connsiteX136" fmla="*/ 2656114 w 6383383"/>
              <a:gd name="connsiteY136" fmla="*/ 6331131 h 6444343"/>
              <a:gd name="connsiteX137" fmla="*/ 2682240 w 6383383"/>
              <a:gd name="connsiteY137" fmla="*/ 6322423 h 6444343"/>
              <a:gd name="connsiteX138" fmla="*/ 2873829 w 6383383"/>
              <a:gd name="connsiteY138" fmla="*/ 6313714 h 6444343"/>
              <a:gd name="connsiteX139" fmla="*/ 3335383 w 6383383"/>
              <a:gd name="connsiteY139" fmla="*/ 6313714 h 6444343"/>
              <a:gd name="connsiteX140" fmla="*/ 3370217 w 6383383"/>
              <a:gd name="connsiteY140" fmla="*/ 6322423 h 6444343"/>
              <a:gd name="connsiteX141" fmla="*/ 3605349 w 6383383"/>
              <a:gd name="connsiteY141" fmla="*/ 6331131 h 6444343"/>
              <a:gd name="connsiteX142" fmla="*/ 3849189 w 6383383"/>
              <a:gd name="connsiteY142" fmla="*/ 6331131 h 6444343"/>
              <a:gd name="connsiteX143" fmla="*/ 3892732 w 6383383"/>
              <a:gd name="connsiteY143" fmla="*/ 6313714 h 6444343"/>
              <a:gd name="connsiteX144" fmla="*/ 4058194 w 6383383"/>
              <a:gd name="connsiteY144" fmla="*/ 6305006 h 6444343"/>
              <a:gd name="connsiteX145" fmla="*/ 4145280 w 6383383"/>
              <a:gd name="connsiteY145" fmla="*/ 6278880 h 6444343"/>
              <a:gd name="connsiteX146" fmla="*/ 4241074 w 6383383"/>
              <a:gd name="connsiteY146" fmla="*/ 6252754 h 6444343"/>
              <a:gd name="connsiteX147" fmla="*/ 4362994 w 6383383"/>
              <a:gd name="connsiteY147" fmla="*/ 6209211 h 6444343"/>
              <a:gd name="connsiteX148" fmla="*/ 4432663 w 6383383"/>
              <a:gd name="connsiteY148" fmla="*/ 6183086 h 6444343"/>
              <a:gd name="connsiteX149" fmla="*/ 4458789 w 6383383"/>
              <a:gd name="connsiteY149" fmla="*/ 6165668 h 6444343"/>
              <a:gd name="connsiteX150" fmla="*/ 4754880 w 6383383"/>
              <a:gd name="connsiteY150" fmla="*/ 6165668 h 6444343"/>
              <a:gd name="connsiteX151" fmla="*/ 4850674 w 6383383"/>
              <a:gd name="connsiteY151" fmla="*/ 6139543 h 6444343"/>
              <a:gd name="connsiteX152" fmla="*/ 4876800 w 6383383"/>
              <a:gd name="connsiteY152" fmla="*/ 6130834 h 6444343"/>
              <a:gd name="connsiteX153" fmla="*/ 4937760 w 6383383"/>
              <a:gd name="connsiteY153" fmla="*/ 6113417 h 6444343"/>
              <a:gd name="connsiteX154" fmla="*/ 4963886 w 6383383"/>
              <a:gd name="connsiteY154" fmla="*/ 6096000 h 6444343"/>
              <a:gd name="connsiteX155" fmla="*/ 4998720 w 6383383"/>
              <a:gd name="connsiteY155" fmla="*/ 6087291 h 6444343"/>
              <a:gd name="connsiteX156" fmla="*/ 5146766 w 6383383"/>
              <a:gd name="connsiteY156" fmla="*/ 6078583 h 6444343"/>
              <a:gd name="connsiteX157" fmla="*/ 5486400 w 6383383"/>
              <a:gd name="connsiteY157" fmla="*/ 6078583 h 6444343"/>
              <a:gd name="connsiteX158" fmla="*/ 5747657 w 6383383"/>
              <a:gd name="connsiteY158" fmla="*/ 6069874 h 6444343"/>
              <a:gd name="connsiteX159" fmla="*/ 5817326 w 6383383"/>
              <a:gd name="connsiteY159" fmla="*/ 6052457 h 6444343"/>
              <a:gd name="connsiteX160" fmla="*/ 5843452 w 6383383"/>
              <a:gd name="connsiteY160" fmla="*/ 6043748 h 6444343"/>
              <a:gd name="connsiteX161" fmla="*/ 5913120 w 6383383"/>
              <a:gd name="connsiteY161" fmla="*/ 6026331 h 6444343"/>
              <a:gd name="connsiteX162" fmla="*/ 6000206 w 6383383"/>
              <a:gd name="connsiteY162" fmla="*/ 6000206 h 6444343"/>
              <a:gd name="connsiteX163" fmla="*/ 6061166 w 6383383"/>
              <a:gd name="connsiteY163" fmla="*/ 5965371 h 6444343"/>
              <a:gd name="connsiteX164" fmla="*/ 6087292 w 6383383"/>
              <a:gd name="connsiteY164" fmla="*/ 5956663 h 6444343"/>
              <a:gd name="connsiteX165" fmla="*/ 6113417 w 6383383"/>
              <a:gd name="connsiteY165" fmla="*/ 5921828 h 6444343"/>
              <a:gd name="connsiteX166" fmla="*/ 6148252 w 6383383"/>
              <a:gd name="connsiteY166" fmla="*/ 5895703 h 6444343"/>
              <a:gd name="connsiteX167" fmla="*/ 6183086 w 6383383"/>
              <a:gd name="connsiteY167" fmla="*/ 5843451 h 6444343"/>
              <a:gd name="connsiteX168" fmla="*/ 6209212 w 6383383"/>
              <a:gd name="connsiteY168" fmla="*/ 5817326 h 6444343"/>
              <a:gd name="connsiteX169" fmla="*/ 6270172 w 6383383"/>
              <a:gd name="connsiteY169" fmla="*/ 5721531 h 6444343"/>
              <a:gd name="connsiteX170" fmla="*/ 6296297 w 6383383"/>
              <a:gd name="connsiteY170" fmla="*/ 5669280 h 6444343"/>
              <a:gd name="connsiteX171" fmla="*/ 6331132 w 6383383"/>
              <a:gd name="connsiteY171" fmla="*/ 5617028 h 6444343"/>
              <a:gd name="connsiteX172" fmla="*/ 6357257 w 6383383"/>
              <a:gd name="connsiteY172" fmla="*/ 5564777 h 6444343"/>
              <a:gd name="connsiteX173" fmla="*/ 6383383 w 6383383"/>
              <a:gd name="connsiteY173" fmla="*/ 5477691 h 6444343"/>
              <a:gd name="connsiteX174" fmla="*/ 6374674 w 6383383"/>
              <a:gd name="connsiteY174" fmla="*/ 5381897 h 6444343"/>
              <a:gd name="connsiteX175" fmla="*/ 6322423 w 6383383"/>
              <a:gd name="connsiteY175" fmla="*/ 5329646 h 6444343"/>
              <a:gd name="connsiteX176" fmla="*/ 6305006 w 6383383"/>
              <a:gd name="connsiteY176" fmla="*/ 5312228 h 6444343"/>
              <a:gd name="connsiteX177" fmla="*/ 6270172 w 6383383"/>
              <a:gd name="connsiteY177" fmla="*/ 5268686 h 6444343"/>
              <a:gd name="connsiteX178" fmla="*/ 6252754 w 6383383"/>
              <a:gd name="connsiteY178" fmla="*/ 5207726 h 6444343"/>
              <a:gd name="connsiteX179" fmla="*/ 6235337 w 6383383"/>
              <a:gd name="connsiteY179" fmla="*/ 5155474 h 6444343"/>
              <a:gd name="connsiteX180" fmla="*/ 6226629 w 6383383"/>
              <a:gd name="connsiteY180" fmla="*/ 5129348 h 6444343"/>
              <a:gd name="connsiteX181" fmla="*/ 6217920 w 6383383"/>
              <a:gd name="connsiteY181" fmla="*/ 5103223 h 6444343"/>
              <a:gd name="connsiteX182" fmla="*/ 6209212 w 6383383"/>
              <a:gd name="connsiteY182" fmla="*/ 4981303 h 6444343"/>
              <a:gd name="connsiteX183" fmla="*/ 6200503 w 6383383"/>
              <a:gd name="connsiteY183" fmla="*/ 4911634 h 6444343"/>
              <a:gd name="connsiteX184" fmla="*/ 6191794 w 6383383"/>
              <a:gd name="connsiteY184" fmla="*/ 4815840 h 6444343"/>
              <a:gd name="connsiteX185" fmla="*/ 6165669 w 6383383"/>
              <a:gd name="connsiteY185" fmla="*/ 4537166 h 6444343"/>
              <a:gd name="connsiteX186" fmla="*/ 6148252 w 6383383"/>
              <a:gd name="connsiteY186" fmla="*/ 4389120 h 6444343"/>
              <a:gd name="connsiteX187" fmla="*/ 6156960 w 6383383"/>
              <a:gd name="connsiteY187" fmla="*/ 4180114 h 6444343"/>
              <a:gd name="connsiteX188" fmla="*/ 6156960 w 6383383"/>
              <a:gd name="connsiteY188" fmla="*/ 4127863 h 6444343"/>
              <a:gd name="connsiteX189" fmla="*/ 6148252 w 6383383"/>
              <a:gd name="connsiteY189" fmla="*/ 4040777 h 6444343"/>
              <a:gd name="connsiteX190" fmla="*/ 6139543 w 6383383"/>
              <a:gd name="connsiteY190" fmla="*/ 3988526 h 6444343"/>
              <a:gd name="connsiteX191" fmla="*/ 6104709 w 6383383"/>
              <a:gd name="connsiteY191" fmla="*/ 3831771 h 6444343"/>
              <a:gd name="connsiteX192" fmla="*/ 6096000 w 6383383"/>
              <a:gd name="connsiteY192" fmla="*/ 3701143 h 6444343"/>
              <a:gd name="connsiteX193" fmla="*/ 6087292 w 6383383"/>
              <a:gd name="connsiteY193" fmla="*/ 3631474 h 6444343"/>
              <a:gd name="connsiteX194" fmla="*/ 6078583 w 6383383"/>
              <a:gd name="connsiteY194" fmla="*/ 3518263 h 6444343"/>
              <a:gd name="connsiteX195" fmla="*/ 6052457 w 6383383"/>
              <a:gd name="connsiteY195" fmla="*/ 3405051 h 6444343"/>
              <a:gd name="connsiteX196" fmla="*/ 6061166 w 6383383"/>
              <a:gd name="connsiteY196" fmla="*/ 3257006 h 6444343"/>
              <a:gd name="connsiteX197" fmla="*/ 6069874 w 6383383"/>
              <a:gd name="connsiteY197" fmla="*/ 3230880 h 6444343"/>
              <a:gd name="connsiteX198" fmla="*/ 6096000 w 6383383"/>
              <a:gd name="connsiteY198" fmla="*/ 3213463 h 6444343"/>
              <a:gd name="connsiteX199" fmla="*/ 6148252 w 6383383"/>
              <a:gd name="connsiteY199" fmla="*/ 3169920 h 6444343"/>
              <a:gd name="connsiteX200" fmla="*/ 6200503 w 6383383"/>
              <a:gd name="connsiteY200" fmla="*/ 3091543 h 6444343"/>
              <a:gd name="connsiteX201" fmla="*/ 6209212 w 6383383"/>
              <a:gd name="connsiteY201" fmla="*/ 3065417 h 6444343"/>
              <a:gd name="connsiteX202" fmla="*/ 6226629 w 6383383"/>
              <a:gd name="connsiteY202" fmla="*/ 3039291 h 6444343"/>
              <a:gd name="connsiteX203" fmla="*/ 6244046 w 6383383"/>
              <a:gd name="connsiteY203" fmla="*/ 2969623 h 6444343"/>
              <a:gd name="connsiteX204" fmla="*/ 6287589 w 6383383"/>
              <a:gd name="connsiteY204" fmla="*/ 2891246 h 6444343"/>
              <a:gd name="connsiteX205" fmla="*/ 6278880 w 6383383"/>
              <a:gd name="connsiteY205" fmla="*/ 2821577 h 6444343"/>
              <a:gd name="connsiteX206" fmla="*/ 6270172 w 6383383"/>
              <a:gd name="connsiteY206" fmla="*/ 2795451 h 6444343"/>
              <a:gd name="connsiteX207" fmla="*/ 6261463 w 6383383"/>
              <a:gd name="connsiteY207" fmla="*/ 2760617 h 6444343"/>
              <a:gd name="connsiteX208" fmla="*/ 6252754 w 6383383"/>
              <a:gd name="connsiteY208" fmla="*/ 2682240 h 6444343"/>
              <a:gd name="connsiteX209" fmla="*/ 6235337 w 6383383"/>
              <a:gd name="connsiteY209" fmla="*/ 2629988 h 6444343"/>
              <a:gd name="connsiteX210" fmla="*/ 6217920 w 6383383"/>
              <a:gd name="connsiteY210" fmla="*/ 2577737 h 6444343"/>
              <a:gd name="connsiteX211" fmla="*/ 6200503 w 6383383"/>
              <a:gd name="connsiteY211" fmla="*/ 2551611 h 6444343"/>
              <a:gd name="connsiteX212" fmla="*/ 6191794 w 6383383"/>
              <a:gd name="connsiteY212" fmla="*/ 2255520 h 6444343"/>
              <a:gd name="connsiteX213" fmla="*/ 6174377 w 6383383"/>
              <a:gd name="connsiteY213" fmla="*/ 2168434 h 6444343"/>
              <a:gd name="connsiteX214" fmla="*/ 6148252 w 6383383"/>
              <a:gd name="connsiteY214" fmla="*/ 2133600 h 6444343"/>
              <a:gd name="connsiteX215" fmla="*/ 6130834 w 6383383"/>
              <a:gd name="connsiteY215" fmla="*/ 1672046 h 6444343"/>
              <a:gd name="connsiteX216" fmla="*/ 6122126 w 6383383"/>
              <a:gd name="connsiteY216" fmla="*/ 1584960 h 6444343"/>
              <a:gd name="connsiteX217" fmla="*/ 6104709 w 6383383"/>
              <a:gd name="connsiteY217" fmla="*/ 1367246 h 6444343"/>
              <a:gd name="connsiteX218" fmla="*/ 6087292 w 6383383"/>
              <a:gd name="connsiteY218" fmla="*/ 1236617 h 6444343"/>
              <a:gd name="connsiteX219" fmla="*/ 6069874 w 6383383"/>
              <a:gd name="connsiteY219" fmla="*/ 1210491 h 6444343"/>
              <a:gd name="connsiteX220" fmla="*/ 6052457 w 6383383"/>
              <a:gd name="connsiteY220" fmla="*/ 1158240 h 6444343"/>
              <a:gd name="connsiteX221" fmla="*/ 6035040 w 6383383"/>
              <a:gd name="connsiteY221" fmla="*/ 1088571 h 6444343"/>
              <a:gd name="connsiteX222" fmla="*/ 6078583 w 6383383"/>
              <a:gd name="connsiteY222" fmla="*/ 1010194 h 6444343"/>
              <a:gd name="connsiteX223" fmla="*/ 6104709 w 6383383"/>
              <a:gd name="connsiteY223" fmla="*/ 957943 h 6444343"/>
              <a:gd name="connsiteX224" fmla="*/ 6113417 w 6383383"/>
              <a:gd name="connsiteY224" fmla="*/ 870857 h 6444343"/>
              <a:gd name="connsiteX225" fmla="*/ 6122126 w 6383383"/>
              <a:gd name="connsiteY225" fmla="*/ 740228 h 6444343"/>
              <a:gd name="connsiteX226" fmla="*/ 6130834 w 6383383"/>
              <a:gd name="connsiteY226" fmla="*/ 670560 h 6444343"/>
              <a:gd name="connsiteX227" fmla="*/ 6122126 w 6383383"/>
              <a:gd name="connsiteY227" fmla="*/ 339634 h 6444343"/>
              <a:gd name="connsiteX228" fmla="*/ 6113417 w 6383383"/>
              <a:gd name="connsiteY228" fmla="*/ 313508 h 6444343"/>
              <a:gd name="connsiteX229" fmla="*/ 6104709 w 6383383"/>
              <a:gd name="connsiteY229" fmla="*/ 130628 h 6444343"/>
              <a:gd name="connsiteX230" fmla="*/ 6069874 w 6383383"/>
              <a:gd name="connsiteY230" fmla="*/ 60960 h 6444343"/>
              <a:gd name="connsiteX231" fmla="*/ 6069874 w 6383383"/>
              <a:gd name="connsiteY231" fmla="*/ 8708 h 644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6383383" h="6444343">
                <a:moveTo>
                  <a:pt x="6069874" y="8708"/>
                </a:moveTo>
                <a:lnTo>
                  <a:pt x="6069874" y="8708"/>
                </a:lnTo>
                <a:cubicBezTo>
                  <a:pt x="5802768" y="28495"/>
                  <a:pt x="5913012" y="19011"/>
                  <a:pt x="5738949" y="34834"/>
                </a:cubicBezTo>
                <a:lnTo>
                  <a:pt x="5468983" y="26126"/>
                </a:lnTo>
                <a:cubicBezTo>
                  <a:pt x="5431174" y="24407"/>
                  <a:pt x="5393620" y="17417"/>
                  <a:pt x="5355772" y="17417"/>
                </a:cubicBezTo>
                <a:cubicBezTo>
                  <a:pt x="5175771" y="17417"/>
                  <a:pt x="4995817" y="23223"/>
                  <a:pt x="4815840" y="26126"/>
                </a:cubicBezTo>
                <a:cubicBezTo>
                  <a:pt x="4812937" y="34834"/>
                  <a:pt x="4813623" y="45760"/>
                  <a:pt x="4807132" y="52251"/>
                </a:cubicBezTo>
                <a:cubicBezTo>
                  <a:pt x="4800641" y="58742"/>
                  <a:pt x="4790186" y="60960"/>
                  <a:pt x="4781006" y="60960"/>
                </a:cubicBezTo>
                <a:cubicBezTo>
                  <a:pt x="4708377" y="60960"/>
                  <a:pt x="4635863" y="55154"/>
                  <a:pt x="4563292" y="52251"/>
                </a:cubicBezTo>
                <a:cubicBezTo>
                  <a:pt x="4549495" y="38455"/>
                  <a:pt x="4542358" y="26126"/>
                  <a:pt x="4519749" y="26126"/>
                </a:cubicBezTo>
                <a:cubicBezTo>
                  <a:pt x="4293307" y="26126"/>
                  <a:pt x="4066903" y="31931"/>
                  <a:pt x="3840480" y="34834"/>
                </a:cubicBezTo>
                <a:cubicBezTo>
                  <a:pt x="3828869" y="37737"/>
                  <a:pt x="3817154" y="40255"/>
                  <a:pt x="3805646" y="43543"/>
                </a:cubicBezTo>
                <a:cubicBezTo>
                  <a:pt x="3796820" y="46065"/>
                  <a:pt x="3788700" y="52251"/>
                  <a:pt x="3779520" y="52251"/>
                </a:cubicBezTo>
                <a:cubicBezTo>
                  <a:pt x="3712691" y="52251"/>
                  <a:pt x="3645989" y="46446"/>
                  <a:pt x="3579223" y="43543"/>
                </a:cubicBezTo>
                <a:cubicBezTo>
                  <a:pt x="3561806" y="40640"/>
                  <a:pt x="3544102" y="39117"/>
                  <a:pt x="3526972" y="34834"/>
                </a:cubicBezTo>
                <a:cubicBezTo>
                  <a:pt x="3509161" y="30381"/>
                  <a:pt x="3492895" y="20014"/>
                  <a:pt x="3474720" y="17417"/>
                </a:cubicBezTo>
                <a:lnTo>
                  <a:pt x="3413760" y="8708"/>
                </a:lnTo>
                <a:cubicBezTo>
                  <a:pt x="3128901" y="13024"/>
                  <a:pt x="2886417" y="26964"/>
                  <a:pt x="2612572" y="8708"/>
                </a:cubicBezTo>
                <a:cubicBezTo>
                  <a:pt x="2600630" y="7912"/>
                  <a:pt x="2589349" y="2903"/>
                  <a:pt x="2577737" y="0"/>
                </a:cubicBezTo>
                <a:cubicBezTo>
                  <a:pt x="2484846" y="2903"/>
                  <a:pt x="2391848" y="3406"/>
                  <a:pt x="2299063" y="8708"/>
                </a:cubicBezTo>
                <a:cubicBezTo>
                  <a:pt x="2289898" y="9232"/>
                  <a:pt x="2281969" y="15775"/>
                  <a:pt x="2272937" y="17417"/>
                </a:cubicBezTo>
                <a:cubicBezTo>
                  <a:pt x="2249911" y="21604"/>
                  <a:pt x="2226645" y="24986"/>
                  <a:pt x="2203269" y="26126"/>
                </a:cubicBezTo>
                <a:cubicBezTo>
                  <a:pt x="2107545" y="30795"/>
                  <a:pt x="2011680" y="31931"/>
                  <a:pt x="1915886" y="34834"/>
                </a:cubicBezTo>
                <a:cubicBezTo>
                  <a:pt x="1907177" y="43543"/>
                  <a:pt x="1900453" y="54850"/>
                  <a:pt x="1889760" y="60960"/>
                </a:cubicBezTo>
                <a:cubicBezTo>
                  <a:pt x="1854764" y="80958"/>
                  <a:pt x="1768287" y="62449"/>
                  <a:pt x="1750423" y="60960"/>
                </a:cubicBezTo>
                <a:cubicBezTo>
                  <a:pt x="1664593" y="39501"/>
                  <a:pt x="1777412" y="65720"/>
                  <a:pt x="1611086" y="43543"/>
                </a:cubicBezTo>
                <a:cubicBezTo>
                  <a:pt x="1601987" y="42330"/>
                  <a:pt x="1594069" y="35973"/>
                  <a:pt x="1584960" y="34834"/>
                </a:cubicBezTo>
                <a:cubicBezTo>
                  <a:pt x="1547404" y="30140"/>
                  <a:pt x="1509427" y="29714"/>
                  <a:pt x="1471749" y="26126"/>
                </a:cubicBezTo>
                <a:cubicBezTo>
                  <a:pt x="1411360" y="20375"/>
                  <a:pt x="1409871" y="18975"/>
                  <a:pt x="1358537" y="8708"/>
                </a:cubicBezTo>
                <a:cubicBezTo>
                  <a:pt x="1277257" y="11611"/>
                  <a:pt x="1195860" y="12180"/>
                  <a:pt x="1114697" y="17417"/>
                </a:cubicBezTo>
                <a:cubicBezTo>
                  <a:pt x="1105537" y="18008"/>
                  <a:pt x="1097533" y="24135"/>
                  <a:pt x="1088572" y="26126"/>
                </a:cubicBezTo>
                <a:cubicBezTo>
                  <a:pt x="1071335" y="29956"/>
                  <a:pt x="1053737" y="31931"/>
                  <a:pt x="1036320" y="34834"/>
                </a:cubicBezTo>
                <a:cubicBezTo>
                  <a:pt x="909663" y="77053"/>
                  <a:pt x="1002416" y="51571"/>
                  <a:pt x="748937" y="60960"/>
                </a:cubicBezTo>
                <a:cubicBezTo>
                  <a:pt x="599646" y="85840"/>
                  <a:pt x="780895" y="57966"/>
                  <a:pt x="444137" y="78377"/>
                </a:cubicBezTo>
                <a:cubicBezTo>
                  <a:pt x="426868" y="79424"/>
                  <a:pt x="400356" y="90886"/>
                  <a:pt x="383177" y="95794"/>
                </a:cubicBezTo>
                <a:cubicBezTo>
                  <a:pt x="371669" y="99082"/>
                  <a:pt x="359807" y="101064"/>
                  <a:pt x="348343" y="104503"/>
                </a:cubicBezTo>
                <a:cubicBezTo>
                  <a:pt x="330758" y="109779"/>
                  <a:pt x="314201" y="118902"/>
                  <a:pt x="296092" y="121920"/>
                </a:cubicBezTo>
                <a:cubicBezTo>
                  <a:pt x="223593" y="134002"/>
                  <a:pt x="261320" y="128131"/>
                  <a:pt x="182880" y="139337"/>
                </a:cubicBezTo>
                <a:cubicBezTo>
                  <a:pt x="174171" y="145143"/>
                  <a:pt x="166318" y="152503"/>
                  <a:pt x="156754" y="156754"/>
                </a:cubicBezTo>
                <a:cubicBezTo>
                  <a:pt x="139977" y="164210"/>
                  <a:pt x="104503" y="174171"/>
                  <a:pt x="104503" y="174171"/>
                </a:cubicBezTo>
                <a:cubicBezTo>
                  <a:pt x="24090" y="227778"/>
                  <a:pt x="123005" y="159369"/>
                  <a:pt x="60960" y="209006"/>
                </a:cubicBezTo>
                <a:cubicBezTo>
                  <a:pt x="52787" y="215544"/>
                  <a:pt x="43543" y="220617"/>
                  <a:pt x="34834" y="226423"/>
                </a:cubicBezTo>
                <a:lnTo>
                  <a:pt x="17417" y="278674"/>
                </a:lnTo>
                <a:cubicBezTo>
                  <a:pt x="14514" y="287383"/>
                  <a:pt x="10936" y="295894"/>
                  <a:pt x="8709" y="304800"/>
                </a:cubicBezTo>
                <a:lnTo>
                  <a:pt x="0" y="339634"/>
                </a:lnTo>
                <a:cubicBezTo>
                  <a:pt x="5101" y="411046"/>
                  <a:pt x="5502" y="456980"/>
                  <a:pt x="17417" y="522514"/>
                </a:cubicBezTo>
                <a:cubicBezTo>
                  <a:pt x="34761" y="617908"/>
                  <a:pt x="17540" y="488476"/>
                  <a:pt x="34834" y="600891"/>
                </a:cubicBezTo>
                <a:cubicBezTo>
                  <a:pt x="38959" y="627701"/>
                  <a:pt x="44806" y="693029"/>
                  <a:pt x="52252" y="722811"/>
                </a:cubicBezTo>
                <a:cubicBezTo>
                  <a:pt x="56705" y="740622"/>
                  <a:pt x="69669" y="775063"/>
                  <a:pt x="69669" y="775063"/>
                </a:cubicBezTo>
                <a:cubicBezTo>
                  <a:pt x="66766" y="818606"/>
                  <a:pt x="65779" y="862319"/>
                  <a:pt x="60960" y="905691"/>
                </a:cubicBezTo>
                <a:cubicBezTo>
                  <a:pt x="59946" y="914815"/>
                  <a:pt x="52252" y="922637"/>
                  <a:pt x="52252" y="931817"/>
                </a:cubicBezTo>
                <a:cubicBezTo>
                  <a:pt x="52252" y="995746"/>
                  <a:pt x="54150" y="1059841"/>
                  <a:pt x="60960" y="1123406"/>
                </a:cubicBezTo>
                <a:cubicBezTo>
                  <a:pt x="62916" y="1141661"/>
                  <a:pt x="72571" y="1158240"/>
                  <a:pt x="78377" y="1175657"/>
                </a:cubicBezTo>
                <a:cubicBezTo>
                  <a:pt x="81280" y="1184366"/>
                  <a:pt x="81994" y="1194145"/>
                  <a:pt x="87086" y="1201783"/>
                </a:cubicBezTo>
                <a:lnTo>
                  <a:pt x="121920" y="1254034"/>
                </a:lnTo>
                <a:cubicBezTo>
                  <a:pt x="148595" y="1360729"/>
                  <a:pt x="123992" y="1252358"/>
                  <a:pt x="139337" y="1497874"/>
                </a:cubicBezTo>
                <a:cubicBezTo>
                  <a:pt x="143562" y="1565476"/>
                  <a:pt x="145949" y="1561253"/>
                  <a:pt x="165463" y="1619794"/>
                </a:cubicBezTo>
                <a:lnTo>
                  <a:pt x="174172" y="1645920"/>
                </a:lnTo>
                <a:lnTo>
                  <a:pt x="182880" y="1672046"/>
                </a:lnTo>
                <a:cubicBezTo>
                  <a:pt x="179414" y="1758692"/>
                  <a:pt x="163173" y="1867461"/>
                  <a:pt x="182880" y="1959428"/>
                </a:cubicBezTo>
                <a:cubicBezTo>
                  <a:pt x="186727" y="1977380"/>
                  <a:pt x="194491" y="1994263"/>
                  <a:pt x="200297" y="2011680"/>
                </a:cubicBezTo>
                <a:cubicBezTo>
                  <a:pt x="203200" y="2020389"/>
                  <a:pt x="203914" y="2030168"/>
                  <a:pt x="209006" y="2037806"/>
                </a:cubicBezTo>
                <a:cubicBezTo>
                  <a:pt x="231515" y="2071569"/>
                  <a:pt x="223113" y="2054002"/>
                  <a:pt x="235132" y="2090057"/>
                </a:cubicBezTo>
                <a:cubicBezTo>
                  <a:pt x="238035" y="2182948"/>
                  <a:pt x="236526" y="2276083"/>
                  <a:pt x="243840" y="2368731"/>
                </a:cubicBezTo>
                <a:cubicBezTo>
                  <a:pt x="245285" y="2387034"/>
                  <a:pt x="261257" y="2420983"/>
                  <a:pt x="261257" y="2420983"/>
                </a:cubicBezTo>
                <a:cubicBezTo>
                  <a:pt x="264160" y="2461623"/>
                  <a:pt x="265205" y="2502439"/>
                  <a:pt x="269966" y="2542903"/>
                </a:cubicBezTo>
                <a:cubicBezTo>
                  <a:pt x="271039" y="2552019"/>
                  <a:pt x="277761" y="2559894"/>
                  <a:pt x="278674" y="2569028"/>
                </a:cubicBezTo>
                <a:cubicBezTo>
                  <a:pt x="283593" y="2618217"/>
                  <a:pt x="284480" y="2667725"/>
                  <a:pt x="287383" y="2717074"/>
                </a:cubicBezTo>
                <a:cubicBezTo>
                  <a:pt x="290286" y="2934788"/>
                  <a:pt x="290847" y="3152546"/>
                  <a:pt x="296092" y="3370217"/>
                </a:cubicBezTo>
                <a:cubicBezTo>
                  <a:pt x="296656" y="3393614"/>
                  <a:pt x="299896" y="3417002"/>
                  <a:pt x="304800" y="3439886"/>
                </a:cubicBezTo>
                <a:cubicBezTo>
                  <a:pt x="308647" y="3457838"/>
                  <a:pt x="316411" y="3474720"/>
                  <a:pt x="322217" y="3492137"/>
                </a:cubicBezTo>
                <a:cubicBezTo>
                  <a:pt x="325120" y="3500846"/>
                  <a:pt x="329126" y="3509261"/>
                  <a:pt x="330926" y="3518263"/>
                </a:cubicBezTo>
                <a:cubicBezTo>
                  <a:pt x="363013" y="3678709"/>
                  <a:pt x="321571" y="3480848"/>
                  <a:pt x="348343" y="3587931"/>
                </a:cubicBezTo>
                <a:cubicBezTo>
                  <a:pt x="360773" y="3637647"/>
                  <a:pt x="352352" y="3621612"/>
                  <a:pt x="365760" y="3666308"/>
                </a:cubicBezTo>
                <a:cubicBezTo>
                  <a:pt x="371035" y="3683893"/>
                  <a:pt x="377371" y="3701143"/>
                  <a:pt x="383177" y="3718560"/>
                </a:cubicBezTo>
                <a:cubicBezTo>
                  <a:pt x="386080" y="3727269"/>
                  <a:pt x="389660" y="3735780"/>
                  <a:pt x="391886" y="3744686"/>
                </a:cubicBezTo>
                <a:cubicBezTo>
                  <a:pt x="394789" y="3756297"/>
                  <a:pt x="397998" y="3767836"/>
                  <a:pt x="400594" y="3779520"/>
                </a:cubicBezTo>
                <a:cubicBezTo>
                  <a:pt x="403805" y="3793969"/>
                  <a:pt x="405713" y="3808703"/>
                  <a:pt x="409303" y="3823063"/>
                </a:cubicBezTo>
                <a:cubicBezTo>
                  <a:pt x="411529" y="3831968"/>
                  <a:pt x="415109" y="3840480"/>
                  <a:pt x="418012" y="3849188"/>
                </a:cubicBezTo>
                <a:cubicBezTo>
                  <a:pt x="427637" y="4041696"/>
                  <a:pt x="408338" y="3968213"/>
                  <a:pt x="444137" y="4075611"/>
                </a:cubicBezTo>
                <a:lnTo>
                  <a:pt x="444137" y="4075611"/>
                </a:lnTo>
                <a:cubicBezTo>
                  <a:pt x="445763" y="4082114"/>
                  <a:pt x="456201" y="4127650"/>
                  <a:pt x="461554" y="4136571"/>
                </a:cubicBezTo>
                <a:cubicBezTo>
                  <a:pt x="465778" y="4143612"/>
                  <a:pt x="473166" y="4148182"/>
                  <a:pt x="478972" y="4153988"/>
                </a:cubicBezTo>
                <a:cubicBezTo>
                  <a:pt x="481875" y="4174308"/>
                  <a:pt x="484306" y="4194701"/>
                  <a:pt x="487680" y="4214948"/>
                </a:cubicBezTo>
                <a:cubicBezTo>
                  <a:pt x="498492" y="4279818"/>
                  <a:pt x="496963" y="4242174"/>
                  <a:pt x="505097" y="4319451"/>
                </a:cubicBezTo>
                <a:cubicBezTo>
                  <a:pt x="508756" y="4354214"/>
                  <a:pt x="508059" y="4389475"/>
                  <a:pt x="513806" y="4423954"/>
                </a:cubicBezTo>
                <a:cubicBezTo>
                  <a:pt x="516824" y="4442064"/>
                  <a:pt x="527622" y="4458203"/>
                  <a:pt x="531223" y="4476206"/>
                </a:cubicBezTo>
                <a:lnTo>
                  <a:pt x="548640" y="4563291"/>
                </a:lnTo>
                <a:lnTo>
                  <a:pt x="548640" y="4563291"/>
                </a:lnTo>
                <a:cubicBezTo>
                  <a:pt x="551543" y="4583611"/>
                  <a:pt x="553324" y="4604123"/>
                  <a:pt x="557349" y="4624251"/>
                </a:cubicBezTo>
                <a:cubicBezTo>
                  <a:pt x="559149" y="4633252"/>
                  <a:pt x="563535" y="4641551"/>
                  <a:pt x="566057" y="4650377"/>
                </a:cubicBezTo>
                <a:cubicBezTo>
                  <a:pt x="569345" y="4661885"/>
                  <a:pt x="571478" y="4673703"/>
                  <a:pt x="574766" y="4685211"/>
                </a:cubicBezTo>
                <a:cubicBezTo>
                  <a:pt x="577288" y="4694037"/>
                  <a:pt x="581248" y="4702431"/>
                  <a:pt x="583474" y="4711337"/>
                </a:cubicBezTo>
                <a:cubicBezTo>
                  <a:pt x="608088" y="4809794"/>
                  <a:pt x="572241" y="4695055"/>
                  <a:pt x="609600" y="4807131"/>
                </a:cubicBezTo>
                <a:cubicBezTo>
                  <a:pt x="612503" y="4815840"/>
                  <a:pt x="613217" y="4825619"/>
                  <a:pt x="618309" y="4833257"/>
                </a:cubicBezTo>
                <a:lnTo>
                  <a:pt x="635726" y="4859383"/>
                </a:lnTo>
                <a:cubicBezTo>
                  <a:pt x="660393" y="4933388"/>
                  <a:pt x="625990" y="4843157"/>
                  <a:pt x="661852" y="4902926"/>
                </a:cubicBezTo>
                <a:cubicBezTo>
                  <a:pt x="666575" y="4910797"/>
                  <a:pt x="666455" y="4920841"/>
                  <a:pt x="670560" y="4929051"/>
                </a:cubicBezTo>
                <a:cubicBezTo>
                  <a:pt x="704325" y="4996583"/>
                  <a:pt x="674794" y="4915631"/>
                  <a:pt x="696686" y="4981303"/>
                </a:cubicBezTo>
                <a:cubicBezTo>
                  <a:pt x="693783" y="5048069"/>
                  <a:pt x="693102" y="5114968"/>
                  <a:pt x="687977" y="5181600"/>
                </a:cubicBezTo>
                <a:cubicBezTo>
                  <a:pt x="687273" y="5190753"/>
                  <a:pt x="680182" y="5198592"/>
                  <a:pt x="679269" y="5207726"/>
                </a:cubicBezTo>
                <a:cubicBezTo>
                  <a:pt x="660774" y="5392678"/>
                  <a:pt x="687908" y="5303722"/>
                  <a:pt x="661852" y="5381897"/>
                </a:cubicBezTo>
                <a:cubicBezTo>
                  <a:pt x="658019" y="5435560"/>
                  <a:pt x="651197" y="5542123"/>
                  <a:pt x="644434" y="5599611"/>
                </a:cubicBezTo>
                <a:cubicBezTo>
                  <a:pt x="638037" y="5653984"/>
                  <a:pt x="635769" y="5651735"/>
                  <a:pt x="618309" y="5704114"/>
                </a:cubicBezTo>
                <a:lnTo>
                  <a:pt x="609600" y="5730240"/>
                </a:lnTo>
                <a:cubicBezTo>
                  <a:pt x="606697" y="5750560"/>
                  <a:pt x="604013" y="5770912"/>
                  <a:pt x="600892" y="5791200"/>
                </a:cubicBezTo>
                <a:cubicBezTo>
                  <a:pt x="597919" y="5810527"/>
                  <a:pt x="594000" y="5848524"/>
                  <a:pt x="583474" y="5869577"/>
                </a:cubicBezTo>
                <a:cubicBezTo>
                  <a:pt x="578793" y="5878938"/>
                  <a:pt x="571863" y="5886994"/>
                  <a:pt x="566057" y="5895703"/>
                </a:cubicBezTo>
                <a:cubicBezTo>
                  <a:pt x="563154" y="5904411"/>
                  <a:pt x="562684" y="5914358"/>
                  <a:pt x="557349" y="5921828"/>
                </a:cubicBezTo>
                <a:cubicBezTo>
                  <a:pt x="547804" y="5935191"/>
                  <a:pt x="522514" y="5956663"/>
                  <a:pt x="522514" y="5956663"/>
                </a:cubicBezTo>
                <a:cubicBezTo>
                  <a:pt x="493900" y="6042504"/>
                  <a:pt x="493629" y="6018270"/>
                  <a:pt x="522514" y="6148251"/>
                </a:cubicBezTo>
                <a:cubicBezTo>
                  <a:pt x="524295" y="6156266"/>
                  <a:pt x="534126" y="6159862"/>
                  <a:pt x="539932" y="6165668"/>
                </a:cubicBezTo>
                <a:cubicBezTo>
                  <a:pt x="556885" y="6216530"/>
                  <a:pt x="535375" y="6169820"/>
                  <a:pt x="574766" y="6209211"/>
                </a:cubicBezTo>
                <a:cubicBezTo>
                  <a:pt x="585029" y="6219474"/>
                  <a:pt x="591334" y="6233123"/>
                  <a:pt x="600892" y="6244046"/>
                </a:cubicBezTo>
                <a:cubicBezTo>
                  <a:pt x="611705" y="6256404"/>
                  <a:pt x="624913" y="6266522"/>
                  <a:pt x="635726" y="6278880"/>
                </a:cubicBezTo>
                <a:cubicBezTo>
                  <a:pt x="645284" y="6289803"/>
                  <a:pt x="651589" y="6303451"/>
                  <a:pt x="661852" y="6313714"/>
                </a:cubicBezTo>
                <a:cubicBezTo>
                  <a:pt x="669253" y="6321115"/>
                  <a:pt x="679937" y="6324431"/>
                  <a:pt x="687977" y="6331131"/>
                </a:cubicBezTo>
                <a:cubicBezTo>
                  <a:pt x="716869" y="6355208"/>
                  <a:pt x="707795" y="6358456"/>
                  <a:pt x="740229" y="6374674"/>
                </a:cubicBezTo>
                <a:cubicBezTo>
                  <a:pt x="748439" y="6378779"/>
                  <a:pt x="758144" y="6379278"/>
                  <a:pt x="766354" y="6383383"/>
                </a:cubicBezTo>
                <a:cubicBezTo>
                  <a:pt x="775715" y="6388064"/>
                  <a:pt x="782860" y="6396677"/>
                  <a:pt x="792480" y="6400800"/>
                </a:cubicBezTo>
                <a:cubicBezTo>
                  <a:pt x="803481" y="6405515"/>
                  <a:pt x="815611" y="6407000"/>
                  <a:pt x="827314" y="6409508"/>
                </a:cubicBezTo>
                <a:cubicBezTo>
                  <a:pt x="856260" y="6415711"/>
                  <a:pt x="885094" y="6422740"/>
                  <a:pt x="914400" y="6426926"/>
                </a:cubicBezTo>
                <a:cubicBezTo>
                  <a:pt x="990013" y="6437727"/>
                  <a:pt x="955232" y="6431608"/>
                  <a:pt x="1018903" y="6444343"/>
                </a:cubicBezTo>
                <a:cubicBezTo>
                  <a:pt x="1117600" y="6438537"/>
                  <a:pt x="1218047" y="6446316"/>
                  <a:pt x="1314994" y="6426926"/>
                </a:cubicBezTo>
                <a:cubicBezTo>
                  <a:pt x="1416379" y="6406648"/>
                  <a:pt x="1295108" y="6430066"/>
                  <a:pt x="1480457" y="6400800"/>
                </a:cubicBezTo>
                <a:cubicBezTo>
                  <a:pt x="1495078" y="6398491"/>
                  <a:pt x="1509437" y="6394739"/>
                  <a:pt x="1524000" y="6392091"/>
                </a:cubicBezTo>
                <a:cubicBezTo>
                  <a:pt x="1541373" y="6388932"/>
                  <a:pt x="1558937" y="6386846"/>
                  <a:pt x="1576252" y="6383383"/>
                </a:cubicBezTo>
                <a:cubicBezTo>
                  <a:pt x="1603581" y="6377917"/>
                  <a:pt x="1612318" y="6374263"/>
                  <a:pt x="1637212" y="6365966"/>
                </a:cubicBezTo>
                <a:cubicBezTo>
                  <a:pt x="1668934" y="6334242"/>
                  <a:pt x="1638147" y="6355073"/>
                  <a:pt x="1689463" y="6357257"/>
                </a:cubicBezTo>
                <a:cubicBezTo>
                  <a:pt x="1814207" y="6362566"/>
                  <a:pt x="1939109" y="6363063"/>
                  <a:pt x="2063932" y="6365966"/>
                </a:cubicBezTo>
                <a:cubicBezTo>
                  <a:pt x="2075543" y="6368869"/>
                  <a:pt x="2088374" y="6368736"/>
                  <a:pt x="2098766" y="6374674"/>
                </a:cubicBezTo>
                <a:cubicBezTo>
                  <a:pt x="2109459" y="6380784"/>
                  <a:pt x="2112632" y="6399632"/>
                  <a:pt x="2124892" y="6400800"/>
                </a:cubicBezTo>
                <a:cubicBezTo>
                  <a:pt x="2176988" y="6405762"/>
                  <a:pt x="2229395" y="6394994"/>
                  <a:pt x="2281646" y="6392091"/>
                </a:cubicBezTo>
                <a:cubicBezTo>
                  <a:pt x="2343256" y="6376689"/>
                  <a:pt x="2290443" y="6388908"/>
                  <a:pt x="2368732" y="6374674"/>
                </a:cubicBezTo>
                <a:cubicBezTo>
                  <a:pt x="2383295" y="6372026"/>
                  <a:pt x="2397528" y="6367248"/>
                  <a:pt x="2412274" y="6365966"/>
                </a:cubicBezTo>
                <a:cubicBezTo>
                  <a:pt x="2464410" y="6361433"/>
                  <a:pt x="2516777" y="6360160"/>
                  <a:pt x="2569029" y="6357257"/>
                </a:cubicBezTo>
                <a:cubicBezTo>
                  <a:pt x="2621678" y="6344094"/>
                  <a:pt x="2592502" y="6352334"/>
                  <a:pt x="2656114" y="6331131"/>
                </a:cubicBezTo>
                <a:cubicBezTo>
                  <a:pt x="2664823" y="6328228"/>
                  <a:pt x="2673070" y="6322840"/>
                  <a:pt x="2682240" y="6322423"/>
                </a:cubicBezTo>
                <a:lnTo>
                  <a:pt x="2873829" y="6313714"/>
                </a:lnTo>
                <a:cubicBezTo>
                  <a:pt x="3068738" y="6292059"/>
                  <a:pt x="2976691" y="6298769"/>
                  <a:pt x="3335383" y="6313714"/>
                </a:cubicBezTo>
                <a:cubicBezTo>
                  <a:pt x="3347341" y="6314212"/>
                  <a:pt x="3358273" y="6321652"/>
                  <a:pt x="3370217" y="6322423"/>
                </a:cubicBezTo>
                <a:cubicBezTo>
                  <a:pt x="3448485" y="6327473"/>
                  <a:pt x="3526972" y="6328228"/>
                  <a:pt x="3605349" y="6331131"/>
                </a:cubicBezTo>
                <a:cubicBezTo>
                  <a:pt x="3710836" y="6341680"/>
                  <a:pt x="3723705" y="6347499"/>
                  <a:pt x="3849189" y="6331131"/>
                </a:cubicBezTo>
                <a:cubicBezTo>
                  <a:pt x="3864690" y="6329109"/>
                  <a:pt x="3877220" y="6315653"/>
                  <a:pt x="3892732" y="6313714"/>
                </a:cubicBezTo>
                <a:cubicBezTo>
                  <a:pt x="3947536" y="6306864"/>
                  <a:pt x="4003040" y="6307909"/>
                  <a:pt x="4058194" y="6305006"/>
                </a:cubicBezTo>
                <a:cubicBezTo>
                  <a:pt x="4177642" y="6257225"/>
                  <a:pt x="4027550" y="6314198"/>
                  <a:pt x="4145280" y="6278880"/>
                </a:cubicBezTo>
                <a:cubicBezTo>
                  <a:pt x="4250179" y="6247411"/>
                  <a:pt x="4122618" y="6272498"/>
                  <a:pt x="4241074" y="6252754"/>
                </a:cubicBezTo>
                <a:cubicBezTo>
                  <a:pt x="4339273" y="6213475"/>
                  <a:pt x="4297829" y="6225503"/>
                  <a:pt x="4362994" y="6209211"/>
                </a:cubicBezTo>
                <a:cubicBezTo>
                  <a:pt x="4424267" y="6168363"/>
                  <a:pt x="4346569" y="6215372"/>
                  <a:pt x="4432663" y="6183086"/>
                </a:cubicBezTo>
                <a:cubicBezTo>
                  <a:pt x="4442463" y="6179411"/>
                  <a:pt x="4450080" y="6171474"/>
                  <a:pt x="4458789" y="6165668"/>
                </a:cubicBezTo>
                <a:cubicBezTo>
                  <a:pt x="4617728" y="6173615"/>
                  <a:pt x="4614176" y="6180479"/>
                  <a:pt x="4754880" y="6165668"/>
                </a:cubicBezTo>
                <a:cubicBezTo>
                  <a:pt x="4790864" y="6161880"/>
                  <a:pt x="4816086" y="6151072"/>
                  <a:pt x="4850674" y="6139543"/>
                </a:cubicBezTo>
                <a:cubicBezTo>
                  <a:pt x="4859383" y="6136640"/>
                  <a:pt x="4867894" y="6133060"/>
                  <a:pt x="4876800" y="6130834"/>
                </a:cubicBezTo>
                <a:cubicBezTo>
                  <a:pt x="4887966" y="6128043"/>
                  <a:pt x="4925263" y="6119665"/>
                  <a:pt x="4937760" y="6113417"/>
                </a:cubicBezTo>
                <a:cubicBezTo>
                  <a:pt x="4947121" y="6108736"/>
                  <a:pt x="4954266" y="6100123"/>
                  <a:pt x="4963886" y="6096000"/>
                </a:cubicBezTo>
                <a:cubicBezTo>
                  <a:pt x="4974887" y="6091285"/>
                  <a:pt x="4986805" y="6088426"/>
                  <a:pt x="4998720" y="6087291"/>
                </a:cubicBezTo>
                <a:cubicBezTo>
                  <a:pt x="5047931" y="6082604"/>
                  <a:pt x="5097417" y="6081486"/>
                  <a:pt x="5146766" y="6078583"/>
                </a:cubicBezTo>
                <a:cubicBezTo>
                  <a:pt x="5303769" y="6052414"/>
                  <a:pt x="5125908" y="6078583"/>
                  <a:pt x="5486400" y="6078583"/>
                </a:cubicBezTo>
                <a:cubicBezTo>
                  <a:pt x="5573534" y="6078583"/>
                  <a:pt x="5660571" y="6072777"/>
                  <a:pt x="5747657" y="6069874"/>
                </a:cubicBezTo>
                <a:cubicBezTo>
                  <a:pt x="5807386" y="6049966"/>
                  <a:pt x="5733240" y="6073479"/>
                  <a:pt x="5817326" y="6052457"/>
                </a:cubicBezTo>
                <a:cubicBezTo>
                  <a:pt x="5826232" y="6050230"/>
                  <a:pt x="5834596" y="6046163"/>
                  <a:pt x="5843452" y="6043748"/>
                </a:cubicBezTo>
                <a:cubicBezTo>
                  <a:pt x="5866546" y="6037450"/>
                  <a:pt x="5889897" y="6032137"/>
                  <a:pt x="5913120" y="6026331"/>
                </a:cubicBezTo>
                <a:cubicBezTo>
                  <a:pt x="5947337" y="6017777"/>
                  <a:pt x="5964867" y="6014342"/>
                  <a:pt x="6000206" y="6000206"/>
                </a:cubicBezTo>
                <a:cubicBezTo>
                  <a:pt x="6076546" y="5969669"/>
                  <a:pt x="5998322" y="5996792"/>
                  <a:pt x="6061166" y="5965371"/>
                </a:cubicBezTo>
                <a:cubicBezTo>
                  <a:pt x="6069377" y="5961266"/>
                  <a:pt x="6078583" y="5959566"/>
                  <a:pt x="6087292" y="5956663"/>
                </a:cubicBezTo>
                <a:cubicBezTo>
                  <a:pt x="6096000" y="5945051"/>
                  <a:pt x="6103154" y="5932091"/>
                  <a:pt x="6113417" y="5921828"/>
                </a:cubicBezTo>
                <a:cubicBezTo>
                  <a:pt x="6123680" y="5911565"/>
                  <a:pt x="6138609" y="5906551"/>
                  <a:pt x="6148252" y="5895703"/>
                </a:cubicBezTo>
                <a:cubicBezTo>
                  <a:pt x="6162159" y="5880058"/>
                  <a:pt x="6171475" y="5860868"/>
                  <a:pt x="6183086" y="5843451"/>
                </a:cubicBezTo>
                <a:cubicBezTo>
                  <a:pt x="6189917" y="5833204"/>
                  <a:pt x="6200503" y="5826034"/>
                  <a:pt x="6209212" y="5817326"/>
                </a:cubicBezTo>
                <a:cubicBezTo>
                  <a:pt x="6246126" y="5725040"/>
                  <a:pt x="6200556" y="5825956"/>
                  <a:pt x="6270172" y="5721531"/>
                </a:cubicBezTo>
                <a:cubicBezTo>
                  <a:pt x="6280973" y="5705329"/>
                  <a:pt x="6286485" y="5686100"/>
                  <a:pt x="6296297" y="5669280"/>
                </a:cubicBezTo>
                <a:cubicBezTo>
                  <a:pt x="6306845" y="5651198"/>
                  <a:pt x="6321771" y="5635751"/>
                  <a:pt x="6331132" y="5617028"/>
                </a:cubicBezTo>
                <a:cubicBezTo>
                  <a:pt x="6339840" y="5599611"/>
                  <a:pt x="6349768" y="5582752"/>
                  <a:pt x="6357257" y="5564777"/>
                </a:cubicBezTo>
                <a:cubicBezTo>
                  <a:pt x="6370508" y="5532975"/>
                  <a:pt x="6375405" y="5509603"/>
                  <a:pt x="6383383" y="5477691"/>
                </a:cubicBezTo>
                <a:cubicBezTo>
                  <a:pt x="6380480" y="5445760"/>
                  <a:pt x="6381392" y="5413248"/>
                  <a:pt x="6374674" y="5381897"/>
                </a:cubicBezTo>
                <a:cubicBezTo>
                  <a:pt x="6369567" y="5358065"/>
                  <a:pt x="6337395" y="5342123"/>
                  <a:pt x="6322423" y="5329646"/>
                </a:cubicBezTo>
                <a:cubicBezTo>
                  <a:pt x="6316115" y="5324390"/>
                  <a:pt x="6310812" y="5318034"/>
                  <a:pt x="6305006" y="5312228"/>
                </a:cubicBezTo>
                <a:cubicBezTo>
                  <a:pt x="6283115" y="5246560"/>
                  <a:pt x="6315191" y="5324960"/>
                  <a:pt x="6270172" y="5268686"/>
                </a:cubicBezTo>
                <a:cubicBezTo>
                  <a:pt x="6265489" y="5262832"/>
                  <a:pt x="6253505" y="5210230"/>
                  <a:pt x="6252754" y="5207726"/>
                </a:cubicBezTo>
                <a:cubicBezTo>
                  <a:pt x="6247478" y="5190141"/>
                  <a:pt x="6241143" y="5172891"/>
                  <a:pt x="6235337" y="5155474"/>
                </a:cubicBezTo>
                <a:lnTo>
                  <a:pt x="6226629" y="5129348"/>
                </a:lnTo>
                <a:lnTo>
                  <a:pt x="6217920" y="5103223"/>
                </a:lnTo>
                <a:cubicBezTo>
                  <a:pt x="6215017" y="5062583"/>
                  <a:pt x="6212901" y="5021879"/>
                  <a:pt x="6209212" y="4981303"/>
                </a:cubicBezTo>
                <a:cubicBezTo>
                  <a:pt x="6207093" y="4957995"/>
                  <a:pt x="6202953" y="4934909"/>
                  <a:pt x="6200503" y="4911634"/>
                </a:cubicBezTo>
                <a:cubicBezTo>
                  <a:pt x="6197146" y="4879747"/>
                  <a:pt x="6194457" y="4847792"/>
                  <a:pt x="6191794" y="4815840"/>
                </a:cubicBezTo>
                <a:cubicBezTo>
                  <a:pt x="6163758" y="4479409"/>
                  <a:pt x="6209136" y="4986323"/>
                  <a:pt x="6165669" y="4537166"/>
                </a:cubicBezTo>
                <a:cubicBezTo>
                  <a:pt x="6152626" y="4402385"/>
                  <a:pt x="6165130" y="4473514"/>
                  <a:pt x="6148252" y="4389120"/>
                </a:cubicBezTo>
                <a:cubicBezTo>
                  <a:pt x="6151155" y="4319451"/>
                  <a:pt x="6151809" y="4249653"/>
                  <a:pt x="6156960" y="4180114"/>
                </a:cubicBezTo>
                <a:cubicBezTo>
                  <a:pt x="6161182" y="4123112"/>
                  <a:pt x="6175961" y="4184863"/>
                  <a:pt x="6156960" y="4127863"/>
                </a:cubicBezTo>
                <a:cubicBezTo>
                  <a:pt x="6154057" y="4098834"/>
                  <a:pt x="6151870" y="4069725"/>
                  <a:pt x="6148252" y="4040777"/>
                </a:cubicBezTo>
                <a:cubicBezTo>
                  <a:pt x="6146062" y="4023256"/>
                  <a:pt x="6143006" y="4005840"/>
                  <a:pt x="6139543" y="3988526"/>
                </a:cubicBezTo>
                <a:cubicBezTo>
                  <a:pt x="6120456" y="3893095"/>
                  <a:pt x="6120747" y="3895930"/>
                  <a:pt x="6104709" y="3831771"/>
                </a:cubicBezTo>
                <a:cubicBezTo>
                  <a:pt x="6101806" y="3788228"/>
                  <a:pt x="6099780" y="3744618"/>
                  <a:pt x="6096000" y="3701143"/>
                </a:cubicBezTo>
                <a:cubicBezTo>
                  <a:pt x="6093973" y="3677827"/>
                  <a:pt x="6089511" y="3654772"/>
                  <a:pt x="6087292" y="3631474"/>
                </a:cubicBezTo>
                <a:cubicBezTo>
                  <a:pt x="6083704" y="3593796"/>
                  <a:pt x="6083478" y="3555794"/>
                  <a:pt x="6078583" y="3518263"/>
                </a:cubicBezTo>
                <a:cubicBezTo>
                  <a:pt x="6070346" y="3455116"/>
                  <a:pt x="6067123" y="3449047"/>
                  <a:pt x="6052457" y="3405051"/>
                </a:cubicBezTo>
                <a:cubicBezTo>
                  <a:pt x="6055360" y="3355703"/>
                  <a:pt x="6056247" y="3306194"/>
                  <a:pt x="6061166" y="3257006"/>
                </a:cubicBezTo>
                <a:cubicBezTo>
                  <a:pt x="6062079" y="3247872"/>
                  <a:pt x="6064140" y="3238048"/>
                  <a:pt x="6069874" y="3230880"/>
                </a:cubicBezTo>
                <a:cubicBezTo>
                  <a:pt x="6076412" y="3222707"/>
                  <a:pt x="6087959" y="3220163"/>
                  <a:pt x="6096000" y="3213463"/>
                </a:cubicBezTo>
                <a:cubicBezTo>
                  <a:pt x="6163054" y="3157585"/>
                  <a:pt x="6083386" y="3213163"/>
                  <a:pt x="6148252" y="3169920"/>
                </a:cubicBezTo>
                <a:cubicBezTo>
                  <a:pt x="6168130" y="3110281"/>
                  <a:pt x="6141201" y="3180495"/>
                  <a:pt x="6200503" y="3091543"/>
                </a:cubicBezTo>
                <a:cubicBezTo>
                  <a:pt x="6205595" y="3083905"/>
                  <a:pt x="6205107" y="3073628"/>
                  <a:pt x="6209212" y="3065417"/>
                </a:cubicBezTo>
                <a:cubicBezTo>
                  <a:pt x="6213893" y="3056056"/>
                  <a:pt x="6220823" y="3048000"/>
                  <a:pt x="6226629" y="3039291"/>
                </a:cubicBezTo>
                <a:cubicBezTo>
                  <a:pt x="6232435" y="3016068"/>
                  <a:pt x="6231730" y="2990149"/>
                  <a:pt x="6244046" y="2969623"/>
                </a:cubicBezTo>
                <a:cubicBezTo>
                  <a:pt x="6276851" y="2914948"/>
                  <a:pt x="6262602" y="2941220"/>
                  <a:pt x="6287589" y="2891246"/>
                </a:cubicBezTo>
                <a:cubicBezTo>
                  <a:pt x="6284686" y="2868023"/>
                  <a:pt x="6283067" y="2844603"/>
                  <a:pt x="6278880" y="2821577"/>
                </a:cubicBezTo>
                <a:cubicBezTo>
                  <a:pt x="6277238" y="2812545"/>
                  <a:pt x="6272694" y="2804277"/>
                  <a:pt x="6270172" y="2795451"/>
                </a:cubicBezTo>
                <a:cubicBezTo>
                  <a:pt x="6266884" y="2783943"/>
                  <a:pt x="6264366" y="2772228"/>
                  <a:pt x="6261463" y="2760617"/>
                </a:cubicBezTo>
                <a:cubicBezTo>
                  <a:pt x="6258560" y="2734491"/>
                  <a:pt x="6257909" y="2708016"/>
                  <a:pt x="6252754" y="2682240"/>
                </a:cubicBezTo>
                <a:cubicBezTo>
                  <a:pt x="6249153" y="2664237"/>
                  <a:pt x="6241143" y="2647405"/>
                  <a:pt x="6235337" y="2629988"/>
                </a:cubicBezTo>
                <a:cubicBezTo>
                  <a:pt x="6235336" y="2629984"/>
                  <a:pt x="6217922" y="2577740"/>
                  <a:pt x="6217920" y="2577737"/>
                </a:cubicBezTo>
                <a:lnTo>
                  <a:pt x="6200503" y="2551611"/>
                </a:lnTo>
                <a:cubicBezTo>
                  <a:pt x="6197600" y="2452914"/>
                  <a:pt x="6196725" y="2354136"/>
                  <a:pt x="6191794" y="2255520"/>
                </a:cubicBezTo>
                <a:cubicBezTo>
                  <a:pt x="6191551" y="2250656"/>
                  <a:pt x="6180298" y="2180275"/>
                  <a:pt x="6174377" y="2168434"/>
                </a:cubicBezTo>
                <a:cubicBezTo>
                  <a:pt x="6167886" y="2155452"/>
                  <a:pt x="6156960" y="2145211"/>
                  <a:pt x="6148252" y="2133600"/>
                </a:cubicBezTo>
                <a:cubicBezTo>
                  <a:pt x="6111452" y="1949606"/>
                  <a:pt x="6146989" y="2140542"/>
                  <a:pt x="6130834" y="1672046"/>
                </a:cubicBezTo>
                <a:cubicBezTo>
                  <a:pt x="6129829" y="1642890"/>
                  <a:pt x="6124617" y="1614027"/>
                  <a:pt x="6122126" y="1584960"/>
                </a:cubicBezTo>
                <a:cubicBezTo>
                  <a:pt x="6115909" y="1512423"/>
                  <a:pt x="6111300" y="1439750"/>
                  <a:pt x="6104709" y="1367246"/>
                </a:cubicBezTo>
                <a:cubicBezTo>
                  <a:pt x="6104413" y="1363986"/>
                  <a:pt x="6089698" y="1244638"/>
                  <a:pt x="6087292" y="1236617"/>
                </a:cubicBezTo>
                <a:cubicBezTo>
                  <a:pt x="6084284" y="1226592"/>
                  <a:pt x="6075680" y="1219200"/>
                  <a:pt x="6069874" y="1210491"/>
                </a:cubicBezTo>
                <a:cubicBezTo>
                  <a:pt x="6064068" y="1193074"/>
                  <a:pt x="6057287" y="1175952"/>
                  <a:pt x="6052457" y="1158240"/>
                </a:cubicBezTo>
                <a:cubicBezTo>
                  <a:pt x="6020935" y="1042656"/>
                  <a:pt x="6061462" y="1167835"/>
                  <a:pt x="6035040" y="1088571"/>
                </a:cubicBezTo>
                <a:cubicBezTo>
                  <a:pt x="6083429" y="1056313"/>
                  <a:pt x="6048844" y="1087516"/>
                  <a:pt x="6078583" y="1010194"/>
                </a:cubicBezTo>
                <a:cubicBezTo>
                  <a:pt x="6085573" y="992019"/>
                  <a:pt x="6096000" y="975360"/>
                  <a:pt x="6104709" y="957943"/>
                </a:cubicBezTo>
                <a:cubicBezTo>
                  <a:pt x="6107612" y="928914"/>
                  <a:pt x="6111091" y="899938"/>
                  <a:pt x="6113417" y="870857"/>
                </a:cubicBezTo>
                <a:cubicBezTo>
                  <a:pt x="6116897" y="827356"/>
                  <a:pt x="6118346" y="783704"/>
                  <a:pt x="6122126" y="740228"/>
                </a:cubicBezTo>
                <a:cubicBezTo>
                  <a:pt x="6124153" y="716913"/>
                  <a:pt x="6127931" y="693783"/>
                  <a:pt x="6130834" y="670560"/>
                </a:cubicBezTo>
                <a:cubicBezTo>
                  <a:pt x="6127931" y="560251"/>
                  <a:pt x="6127502" y="449850"/>
                  <a:pt x="6122126" y="339634"/>
                </a:cubicBezTo>
                <a:cubicBezTo>
                  <a:pt x="6121679" y="330465"/>
                  <a:pt x="6114179" y="322656"/>
                  <a:pt x="6113417" y="313508"/>
                </a:cubicBezTo>
                <a:cubicBezTo>
                  <a:pt x="6108349" y="252690"/>
                  <a:pt x="6111448" y="191284"/>
                  <a:pt x="6104709" y="130628"/>
                </a:cubicBezTo>
                <a:cubicBezTo>
                  <a:pt x="6099706" y="85597"/>
                  <a:pt x="6093561" y="84646"/>
                  <a:pt x="6069874" y="60960"/>
                </a:cubicBezTo>
                <a:cubicBezTo>
                  <a:pt x="6060248" y="32080"/>
                  <a:pt x="6069874" y="17417"/>
                  <a:pt x="6069874" y="8708"/>
                </a:cubicBezTo>
                <a:close/>
              </a:path>
            </a:pathLst>
          </a:custGeom>
          <a:solidFill>
            <a:srgbClr val="70AD47">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FECC2D5A-1A7F-4687-82BF-67C757C3B865}"/>
              </a:ext>
            </a:extLst>
          </p:cNvPr>
          <p:cNvSpPr/>
          <p:nvPr/>
        </p:nvSpPr>
        <p:spPr>
          <a:xfrm>
            <a:off x="268298" y="3325214"/>
            <a:ext cx="6289308" cy="3441346"/>
          </a:xfrm>
          <a:custGeom>
            <a:avLst/>
            <a:gdLst>
              <a:gd name="connsiteX0" fmla="*/ 5775451 w 6289308"/>
              <a:gd name="connsiteY0" fmla="*/ 184340 h 3441346"/>
              <a:gd name="connsiteX1" fmla="*/ 5775451 w 6289308"/>
              <a:gd name="connsiteY1" fmla="*/ 184340 h 3441346"/>
              <a:gd name="connsiteX2" fmla="*/ 5653531 w 6289308"/>
              <a:gd name="connsiteY2" fmla="*/ 227883 h 3441346"/>
              <a:gd name="connsiteX3" fmla="*/ 5627405 w 6289308"/>
              <a:gd name="connsiteY3" fmla="*/ 236592 h 3441346"/>
              <a:gd name="connsiteX4" fmla="*/ 5575153 w 6289308"/>
              <a:gd name="connsiteY4" fmla="*/ 245300 h 3441346"/>
              <a:gd name="connsiteX5" fmla="*/ 5531611 w 6289308"/>
              <a:gd name="connsiteY5" fmla="*/ 280135 h 3441346"/>
              <a:gd name="connsiteX6" fmla="*/ 5444525 w 6289308"/>
              <a:gd name="connsiteY6" fmla="*/ 297552 h 3441346"/>
              <a:gd name="connsiteX7" fmla="*/ 5305188 w 6289308"/>
              <a:gd name="connsiteY7" fmla="*/ 323677 h 3441346"/>
              <a:gd name="connsiteX8" fmla="*/ 5139725 w 6289308"/>
              <a:gd name="connsiteY8" fmla="*/ 332386 h 3441346"/>
              <a:gd name="connsiteX9" fmla="*/ 5122308 w 6289308"/>
              <a:gd name="connsiteY9" fmla="*/ 358512 h 3441346"/>
              <a:gd name="connsiteX10" fmla="*/ 5087473 w 6289308"/>
              <a:gd name="connsiteY10" fmla="*/ 367220 h 3441346"/>
              <a:gd name="connsiteX11" fmla="*/ 5061348 w 6289308"/>
              <a:gd name="connsiteY11" fmla="*/ 375929 h 3441346"/>
              <a:gd name="connsiteX12" fmla="*/ 5009096 w 6289308"/>
              <a:gd name="connsiteY12" fmla="*/ 358512 h 3441346"/>
              <a:gd name="connsiteX13" fmla="*/ 4982971 w 6289308"/>
              <a:gd name="connsiteY13" fmla="*/ 341095 h 3441346"/>
              <a:gd name="connsiteX14" fmla="*/ 4930719 w 6289308"/>
              <a:gd name="connsiteY14" fmla="*/ 323677 h 3441346"/>
              <a:gd name="connsiteX15" fmla="*/ 4808799 w 6289308"/>
              <a:gd name="connsiteY15" fmla="*/ 323677 h 3441346"/>
              <a:gd name="connsiteX16" fmla="*/ 4756548 w 6289308"/>
              <a:gd name="connsiteY16" fmla="*/ 306260 h 3441346"/>
              <a:gd name="connsiteX17" fmla="*/ 4634628 w 6289308"/>
              <a:gd name="connsiteY17" fmla="*/ 297552 h 3441346"/>
              <a:gd name="connsiteX18" fmla="*/ 4608502 w 6289308"/>
              <a:gd name="connsiteY18" fmla="*/ 280135 h 3441346"/>
              <a:gd name="connsiteX19" fmla="*/ 4503999 w 6289308"/>
              <a:gd name="connsiteY19" fmla="*/ 254009 h 3441346"/>
              <a:gd name="connsiteX20" fmla="*/ 4469165 w 6289308"/>
              <a:gd name="connsiteY20" fmla="*/ 245300 h 3441346"/>
              <a:gd name="connsiteX21" fmla="*/ 4364662 w 6289308"/>
              <a:gd name="connsiteY21" fmla="*/ 254009 h 3441346"/>
              <a:gd name="connsiteX22" fmla="*/ 4338536 w 6289308"/>
              <a:gd name="connsiteY22" fmla="*/ 262717 h 3441346"/>
              <a:gd name="connsiteX23" fmla="*/ 4303702 w 6289308"/>
              <a:gd name="connsiteY23" fmla="*/ 271426 h 3441346"/>
              <a:gd name="connsiteX24" fmla="*/ 4225325 w 6289308"/>
              <a:gd name="connsiteY24" fmla="*/ 280135 h 3441346"/>
              <a:gd name="connsiteX25" fmla="*/ 4173073 w 6289308"/>
              <a:gd name="connsiteY25" fmla="*/ 314969 h 3441346"/>
              <a:gd name="connsiteX26" fmla="*/ 4129531 w 6289308"/>
              <a:gd name="connsiteY26" fmla="*/ 358512 h 3441346"/>
              <a:gd name="connsiteX27" fmla="*/ 4033736 w 6289308"/>
              <a:gd name="connsiteY27" fmla="*/ 375929 h 3441346"/>
              <a:gd name="connsiteX28" fmla="*/ 3911816 w 6289308"/>
              <a:gd name="connsiteY28" fmla="*/ 402055 h 3441346"/>
              <a:gd name="connsiteX29" fmla="*/ 3824731 w 6289308"/>
              <a:gd name="connsiteY29" fmla="*/ 419472 h 3441346"/>
              <a:gd name="connsiteX30" fmla="*/ 3798605 w 6289308"/>
              <a:gd name="connsiteY30" fmla="*/ 428180 h 3441346"/>
              <a:gd name="connsiteX31" fmla="*/ 3728936 w 6289308"/>
              <a:gd name="connsiteY31" fmla="*/ 445597 h 3441346"/>
              <a:gd name="connsiteX32" fmla="*/ 3667976 w 6289308"/>
              <a:gd name="connsiteY32" fmla="*/ 454306 h 3441346"/>
              <a:gd name="connsiteX33" fmla="*/ 3580891 w 6289308"/>
              <a:gd name="connsiteY33" fmla="*/ 480432 h 3441346"/>
              <a:gd name="connsiteX34" fmla="*/ 3546056 w 6289308"/>
              <a:gd name="connsiteY34" fmla="*/ 523975 h 3441346"/>
              <a:gd name="connsiteX35" fmla="*/ 3519931 w 6289308"/>
              <a:gd name="connsiteY35" fmla="*/ 541392 h 3441346"/>
              <a:gd name="connsiteX36" fmla="*/ 3476388 w 6289308"/>
              <a:gd name="connsiteY36" fmla="*/ 567517 h 3441346"/>
              <a:gd name="connsiteX37" fmla="*/ 3441553 w 6289308"/>
              <a:gd name="connsiteY37" fmla="*/ 611060 h 3441346"/>
              <a:gd name="connsiteX38" fmla="*/ 3415428 w 6289308"/>
              <a:gd name="connsiteY38" fmla="*/ 619769 h 3441346"/>
              <a:gd name="connsiteX39" fmla="*/ 3398011 w 6289308"/>
              <a:gd name="connsiteY39" fmla="*/ 645895 h 3441346"/>
              <a:gd name="connsiteX40" fmla="*/ 3354468 w 6289308"/>
              <a:gd name="connsiteY40" fmla="*/ 680729 h 3441346"/>
              <a:gd name="connsiteX41" fmla="*/ 3319633 w 6289308"/>
              <a:gd name="connsiteY41" fmla="*/ 724272 h 3441346"/>
              <a:gd name="connsiteX42" fmla="*/ 3302216 w 6289308"/>
              <a:gd name="connsiteY42" fmla="*/ 750397 h 3441346"/>
              <a:gd name="connsiteX43" fmla="*/ 3276091 w 6289308"/>
              <a:gd name="connsiteY43" fmla="*/ 767815 h 3441346"/>
              <a:gd name="connsiteX44" fmla="*/ 3241256 w 6289308"/>
              <a:gd name="connsiteY44" fmla="*/ 846192 h 3441346"/>
              <a:gd name="connsiteX45" fmla="*/ 3215131 w 6289308"/>
              <a:gd name="connsiteY45" fmla="*/ 863609 h 3441346"/>
              <a:gd name="connsiteX46" fmla="*/ 3206422 w 6289308"/>
              <a:gd name="connsiteY46" fmla="*/ 889735 h 3441346"/>
              <a:gd name="connsiteX47" fmla="*/ 3180296 w 6289308"/>
              <a:gd name="connsiteY47" fmla="*/ 907152 h 3441346"/>
              <a:gd name="connsiteX48" fmla="*/ 3162879 w 6289308"/>
              <a:gd name="connsiteY48" fmla="*/ 933277 h 3441346"/>
              <a:gd name="connsiteX49" fmla="*/ 3119336 w 6289308"/>
              <a:gd name="connsiteY49" fmla="*/ 1002946 h 3441346"/>
              <a:gd name="connsiteX50" fmla="*/ 3075793 w 6289308"/>
              <a:gd name="connsiteY50" fmla="*/ 1063906 h 3441346"/>
              <a:gd name="connsiteX51" fmla="*/ 3049668 w 6289308"/>
              <a:gd name="connsiteY51" fmla="*/ 1116157 h 3441346"/>
              <a:gd name="connsiteX52" fmla="*/ 3040959 w 6289308"/>
              <a:gd name="connsiteY52" fmla="*/ 1142283 h 3441346"/>
              <a:gd name="connsiteX53" fmla="*/ 2988708 w 6289308"/>
              <a:gd name="connsiteY53" fmla="*/ 1177117 h 3441346"/>
              <a:gd name="connsiteX54" fmla="*/ 2971291 w 6289308"/>
              <a:gd name="connsiteY54" fmla="*/ 1194535 h 3441346"/>
              <a:gd name="connsiteX55" fmla="*/ 2953873 w 6289308"/>
              <a:gd name="connsiteY55" fmla="*/ 1220660 h 3441346"/>
              <a:gd name="connsiteX56" fmla="*/ 2927748 w 6289308"/>
              <a:gd name="connsiteY56" fmla="*/ 1238077 h 3441346"/>
              <a:gd name="connsiteX57" fmla="*/ 2910331 w 6289308"/>
              <a:gd name="connsiteY57" fmla="*/ 1255495 h 3441346"/>
              <a:gd name="connsiteX58" fmla="*/ 2892913 w 6289308"/>
              <a:gd name="connsiteY58" fmla="*/ 1342580 h 3441346"/>
              <a:gd name="connsiteX59" fmla="*/ 2875496 w 6289308"/>
              <a:gd name="connsiteY59" fmla="*/ 1394832 h 3441346"/>
              <a:gd name="connsiteX60" fmla="*/ 2866788 w 6289308"/>
              <a:gd name="connsiteY60" fmla="*/ 1420957 h 3441346"/>
              <a:gd name="connsiteX61" fmla="*/ 2849371 w 6289308"/>
              <a:gd name="connsiteY61" fmla="*/ 1438375 h 3441346"/>
              <a:gd name="connsiteX62" fmla="*/ 2823245 w 6289308"/>
              <a:gd name="connsiteY62" fmla="*/ 1516752 h 3441346"/>
              <a:gd name="connsiteX63" fmla="*/ 2814536 w 6289308"/>
              <a:gd name="connsiteY63" fmla="*/ 1542877 h 3441346"/>
              <a:gd name="connsiteX64" fmla="*/ 2797119 w 6289308"/>
              <a:gd name="connsiteY64" fmla="*/ 1560295 h 3441346"/>
              <a:gd name="connsiteX65" fmla="*/ 2788411 w 6289308"/>
              <a:gd name="connsiteY65" fmla="*/ 1586420 h 3441346"/>
              <a:gd name="connsiteX66" fmla="*/ 2770993 w 6289308"/>
              <a:gd name="connsiteY66" fmla="*/ 1603837 h 3441346"/>
              <a:gd name="connsiteX67" fmla="*/ 2753576 w 6289308"/>
              <a:gd name="connsiteY67" fmla="*/ 1629963 h 3441346"/>
              <a:gd name="connsiteX68" fmla="*/ 2727451 w 6289308"/>
              <a:gd name="connsiteY68" fmla="*/ 1682215 h 3441346"/>
              <a:gd name="connsiteX69" fmla="*/ 2718742 w 6289308"/>
              <a:gd name="connsiteY69" fmla="*/ 1708340 h 3441346"/>
              <a:gd name="connsiteX70" fmla="*/ 2692616 w 6289308"/>
              <a:gd name="connsiteY70" fmla="*/ 1725757 h 3441346"/>
              <a:gd name="connsiteX71" fmla="*/ 2683908 w 6289308"/>
              <a:gd name="connsiteY71" fmla="*/ 1760592 h 3441346"/>
              <a:gd name="connsiteX72" fmla="*/ 2640365 w 6289308"/>
              <a:gd name="connsiteY72" fmla="*/ 1804135 h 3441346"/>
              <a:gd name="connsiteX73" fmla="*/ 2588113 w 6289308"/>
              <a:gd name="connsiteY73" fmla="*/ 1873803 h 3441346"/>
              <a:gd name="connsiteX74" fmla="*/ 2570696 w 6289308"/>
              <a:gd name="connsiteY74" fmla="*/ 1899929 h 3441346"/>
              <a:gd name="connsiteX75" fmla="*/ 2544571 w 6289308"/>
              <a:gd name="connsiteY75" fmla="*/ 1917346 h 3441346"/>
              <a:gd name="connsiteX76" fmla="*/ 2527153 w 6289308"/>
              <a:gd name="connsiteY76" fmla="*/ 1934763 h 3441346"/>
              <a:gd name="connsiteX77" fmla="*/ 2518445 w 6289308"/>
              <a:gd name="connsiteY77" fmla="*/ 1960889 h 3441346"/>
              <a:gd name="connsiteX78" fmla="*/ 2466193 w 6289308"/>
              <a:gd name="connsiteY78" fmla="*/ 1995723 h 3441346"/>
              <a:gd name="connsiteX79" fmla="*/ 2413942 w 6289308"/>
              <a:gd name="connsiteY79" fmla="*/ 2039266 h 3441346"/>
              <a:gd name="connsiteX80" fmla="*/ 2387816 w 6289308"/>
              <a:gd name="connsiteY80" fmla="*/ 2065392 h 3441346"/>
              <a:gd name="connsiteX81" fmla="*/ 2361691 w 6289308"/>
              <a:gd name="connsiteY81" fmla="*/ 2082809 h 3441346"/>
              <a:gd name="connsiteX82" fmla="*/ 2318148 w 6289308"/>
              <a:gd name="connsiteY82" fmla="*/ 2126352 h 3441346"/>
              <a:gd name="connsiteX83" fmla="*/ 2265896 w 6289308"/>
              <a:gd name="connsiteY83" fmla="*/ 2161186 h 3441346"/>
              <a:gd name="connsiteX84" fmla="*/ 2239771 w 6289308"/>
              <a:gd name="connsiteY84" fmla="*/ 2178603 h 3441346"/>
              <a:gd name="connsiteX85" fmla="*/ 2187519 w 6289308"/>
              <a:gd name="connsiteY85" fmla="*/ 2204729 h 3441346"/>
              <a:gd name="connsiteX86" fmla="*/ 2152685 w 6289308"/>
              <a:gd name="connsiteY86" fmla="*/ 2256980 h 3441346"/>
              <a:gd name="connsiteX87" fmla="*/ 2143976 w 6289308"/>
              <a:gd name="connsiteY87" fmla="*/ 2283106 h 3441346"/>
              <a:gd name="connsiteX88" fmla="*/ 2117851 w 6289308"/>
              <a:gd name="connsiteY88" fmla="*/ 2291815 h 3441346"/>
              <a:gd name="connsiteX89" fmla="*/ 2100433 w 6289308"/>
              <a:gd name="connsiteY89" fmla="*/ 2309232 h 3441346"/>
              <a:gd name="connsiteX90" fmla="*/ 1987222 w 6289308"/>
              <a:gd name="connsiteY90" fmla="*/ 2335357 h 3441346"/>
              <a:gd name="connsiteX91" fmla="*/ 1900136 w 6289308"/>
              <a:gd name="connsiteY91" fmla="*/ 2361483 h 3441346"/>
              <a:gd name="connsiteX92" fmla="*/ 1856593 w 6289308"/>
              <a:gd name="connsiteY92" fmla="*/ 2378900 h 3441346"/>
              <a:gd name="connsiteX93" fmla="*/ 1743382 w 6289308"/>
              <a:gd name="connsiteY93" fmla="*/ 2396317 h 3441346"/>
              <a:gd name="connsiteX94" fmla="*/ 1665005 w 6289308"/>
              <a:gd name="connsiteY94" fmla="*/ 2413735 h 3441346"/>
              <a:gd name="connsiteX95" fmla="*/ 1604045 w 6289308"/>
              <a:gd name="connsiteY95" fmla="*/ 2431152 h 3441346"/>
              <a:gd name="connsiteX96" fmla="*/ 1447291 w 6289308"/>
              <a:gd name="connsiteY96" fmla="*/ 2439860 h 3441346"/>
              <a:gd name="connsiteX97" fmla="*/ 1368913 w 6289308"/>
              <a:gd name="connsiteY97" fmla="*/ 2457277 h 3441346"/>
              <a:gd name="connsiteX98" fmla="*/ 1264411 w 6289308"/>
              <a:gd name="connsiteY98" fmla="*/ 2465986 h 3441346"/>
              <a:gd name="connsiteX99" fmla="*/ 1203451 w 6289308"/>
              <a:gd name="connsiteY99" fmla="*/ 2474695 h 3441346"/>
              <a:gd name="connsiteX100" fmla="*/ 1177325 w 6289308"/>
              <a:gd name="connsiteY100" fmla="*/ 2483403 h 3441346"/>
              <a:gd name="connsiteX101" fmla="*/ 1142491 w 6289308"/>
              <a:gd name="connsiteY101" fmla="*/ 2526946 h 3441346"/>
              <a:gd name="connsiteX102" fmla="*/ 1003153 w 6289308"/>
              <a:gd name="connsiteY102" fmla="*/ 2518237 h 3441346"/>
              <a:gd name="connsiteX103" fmla="*/ 916068 w 6289308"/>
              <a:gd name="connsiteY103" fmla="*/ 2492112 h 3441346"/>
              <a:gd name="connsiteX104" fmla="*/ 881233 w 6289308"/>
              <a:gd name="connsiteY104" fmla="*/ 2483403 h 3441346"/>
              <a:gd name="connsiteX105" fmla="*/ 855108 w 6289308"/>
              <a:gd name="connsiteY105" fmla="*/ 2474695 h 3441346"/>
              <a:gd name="connsiteX106" fmla="*/ 741896 w 6289308"/>
              <a:gd name="connsiteY106" fmla="*/ 2465986 h 3441346"/>
              <a:gd name="connsiteX107" fmla="*/ 707062 w 6289308"/>
              <a:gd name="connsiteY107" fmla="*/ 2474695 h 3441346"/>
              <a:gd name="connsiteX108" fmla="*/ 689645 w 6289308"/>
              <a:gd name="connsiteY108" fmla="*/ 2457277 h 3441346"/>
              <a:gd name="connsiteX109" fmla="*/ 663519 w 6289308"/>
              <a:gd name="connsiteY109" fmla="*/ 2439860 h 3441346"/>
              <a:gd name="connsiteX110" fmla="*/ 611268 w 6289308"/>
              <a:gd name="connsiteY110" fmla="*/ 2422443 h 3441346"/>
              <a:gd name="connsiteX111" fmla="*/ 585142 w 6289308"/>
              <a:gd name="connsiteY111" fmla="*/ 2413735 h 3441346"/>
              <a:gd name="connsiteX112" fmla="*/ 559016 w 6289308"/>
              <a:gd name="connsiteY112" fmla="*/ 2405026 h 3441346"/>
              <a:gd name="connsiteX113" fmla="*/ 489348 w 6289308"/>
              <a:gd name="connsiteY113" fmla="*/ 2387609 h 3441346"/>
              <a:gd name="connsiteX114" fmla="*/ 445805 w 6289308"/>
              <a:gd name="connsiteY114" fmla="*/ 2378900 h 3441346"/>
              <a:gd name="connsiteX115" fmla="*/ 419679 w 6289308"/>
              <a:gd name="connsiteY115" fmla="*/ 2370192 h 3441346"/>
              <a:gd name="connsiteX116" fmla="*/ 341302 w 6289308"/>
              <a:gd name="connsiteY116" fmla="*/ 2361483 h 3441346"/>
              <a:gd name="connsiteX117" fmla="*/ 262925 w 6289308"/>
              <a:gd name="connsiteY117" fmla="*/ 2335357 h 3441346"/>
              <a:gd name="connsiteX118" fmla="*/ 236799 w 6289308"/>
              <a:gd name="connsiteY118" fmla="*/ 2326649 h 3441346"/>
              <a:gd name="connsiteX119" fmla="*/ 193256 w 6289308"/>
              <a:gd name="connsiteY119" fmla="*/ 2317940 h 3441346"/>
              <a:gd name="connsiteX120" fmla="*/ 167131 w 6289308"/>
              <a:gd name="connsiteY120" fmla="*/ 2300523 h 3441346"/>
              <a:gd name="connsiteX121" fmla="*/ 88753 w 6289308"/>
              <a:gd name="connsiteY121" fmla="*/ 2265689 h 3441346"/>
              <a:gd name="connsiteX122" fmla="*/ 10376 w 6289308"/>
              <a:gd name="connsiteY122" fmla="*/ 2274397 h 3441346"/>
              <a:gd name="connsiteX123" fmla="*/ 1668 w 6289308"/>
              <a:gd name="connsiteY123" fmla="*/ 2335357 h 3441346"/>
              <a:gd name="connsiteX124" fmla="*/ 10376 w 6289308"/>
              <a:gd name="connsiteY124" fmla="*/ 2709826 h 3441346"/>
              <a:gd name="connsiteX125" fmla="*/ 36502 w 6289308"/>
              <a:gd name="connsiteY125" fmla="*/ 2805620 h 3441346"/>
              <a:gd name="connsiteX126" fmla="*/ 45211 w 6289308"/>
              <a:gd name="connsiteY126" fmla="*/ 2831746 h 3441346"/>
              <a:gd name="connsiteX127" fmla="*/ 62628 w 6289308"/>
              <a:gd name="connsiteY127" fmla="*/ 2901415 h 3441346"/>
              <a:gd name="connsiteX128" fmla="*/ 80045 w 6289308"/>
              <a:gd name="connsiteY128" fmla="*/ 2927540 h 3441346"/>
              <a:gd name="connsiteX129" fmla="*/ 88753 w 6289308"/>
              <a:gd name="connsiteY129" fmla="*/ 2953666 h 3441346"/>
              <a:gd name="connsiteX130" fmla="*/ 132296 w 6289308"/>
              <a:gd name="connsiteY130" fmla="*/ 2988500 h 3441346"/>
              <a:gd name="connsiteX131" fmla="*/ 149713 w 6289308"/>
              <a:gd name="connsiteY131" fmla="*/ 3014626 h 3441346"/>
              <a:gd name="connsiteX132" fmla="*/ 175839 w 6289308"/>
              <a:gd name="connsiteY132" fmla="*/ 3023335 h 3441346"/>
              <a:gd name="connsiteX133" fmla="*/ 184548 w 6289308"/>
              <a:gd name="connsiteY133" fmla="*/ 3049460 h 3441346"/>
              <a:gd name="connsiteX134" fmla="*/ 219382 w 6289308"/>
              <a:gd name="connsiteY134" fmla="*/ 3101712 h 3441346"/>
              <a:gd name="connsiteX135" fmla="*/ 236799 w 6289308"/>
              <a:gd name="connsiteY135" fmla="*/ 3127837 h 3441346"/>
              <a:gd name="connsiteX136" fmla="*/ 280342 w 6289308"/>
              <a:gd name="connsiteY136" fmla="*/ 3171380 h 3441346"/>
              <a:gd name="connsiteX137" fmla="*/ 332593 w 6289308"/>
              <a:gd name="connsiteY137" fmla="*/ 3206215 h 3441346"/>
              <a:gd name="connsiteX138" fmla="*/ 376136 w 6289308"/>
              <a:gd name="connsiteY138" fmla="*/ 3232340 h 3441346"/>
              <a:gd name="connsiteX139" fmla="*/ 419679 w 6289308"/>
              <a:gd name="connsiteY139" fmla="*/ 3267175 h 3441346"/>
              <a:gd name="connsiteX140" fmla="*/ 445805 w 6289308"/>
              <a:gd name="connsiteY140" fmla="*/ 3284592 h 3441346"/>
              <a:gd name="connsiteX141" fmla="*/ 463222 w 6289308"/>
              <a:gd name="connsiteY141" fmla="*/ 3310717 h 3441346"/>
              <a:gd name="connsiteX142" fmla="*/ 498056 w 6289308"/>
              <a:gd name="connsiteY142" fmla="*/ 3319426 h 3441346"/>
              <a:gd name="connsiteX143" fmla="*/ 619976 w 6289308"/>
              <a:gd name="connsiteY143" fmla="*/ 3345552 h 3441346"/>
              <a:gd name="connsiteX144" fmla="*/ 811565 w 6289308"/>
              <a:gd name="connsiteY144" fmla="*/ 3354260 h 3441346"/>
              <a:gd name="connsiteX145" fmla="*/ 977028 w 6289308"/>
              <a:gd name="connsiteY145" fmla="*/ 3371677 h 3441346"/>
              <a:gd name="connsiteX146" fmla="*/ 1098948 w 6289308"/>
              <a:gd name="connsiteY146" fmla="*/ 3389095 h 3441346"/>
              <a:gd name="connsiteX147" fmla="*/ 1351496 w 6289308"/>
              <a:gd name="connsiteY147" fmla="*/ 3397803 h 3441346"/>
              <a:gd name="connsiteX148" fmla="*/ 2074308 w 6289308"/>
              <a:gd name="connsiteY148" fmla="*/ 3397803 h 3441346"/>
              <a:gd name="connsiteX149" fmla="*/ 2152685 w 6289308"/>
              <a:gd name="connsiteY149" fmla="*/ 3406512 h 3441346"/>
              <a:gd name="connsiteX150" fmla="*/ 2309439 w 6289308"/>
              <a:gd name="connsiteY150" fmla="*/ 3415220 h 3441346"/>
              <a:gd name="connsiteX151" fmla="*/ 2849371 w 6289308"/>
              <a:gd name="connsiteY151" fmla="*/ 3423929 h 3441346"/>
              <a:gd name="connsiteX152" fmla="*/ 3162879 w 6289308"/>
              <a:gd name="connsiteY152" fmla="*/ 3406512 h 3441346"/>
              <a:gd name="connsiteX153" fmla="*/ 3206422 w 6289308"/>
              <a:gd name="connsiteY153" fmla="*/ 3397803 h 3441346"/>
              <a:gd name="connsiteX154" fmla="*/ 3589599 w 6289308"/>
              <a:gd name="connsiteY154" fmla="*/ 3389095 h 3441346"/>
              <a:gd name="connsiteX155" fmla="*/ 3624433 w 6289308"/>
              <a:gd name="connsiteY155" fmla="*/ 3380386 h 3441346"/>
              <a:gd name="connsiteX156" fmla="*/ 3650559 w 6289308"/>
              <a:gd name="connsiteY156" fmla="*/ 3371677 h 3441346"/>
              <a:gd name="connsiteX157" fmla="*/ 3755062 w 6289308"/>
              <a:gd name="connsiteY157" fmla="*/ 3380386 h 3441346"/>
              <a:gd name="connsiteX158" fmla="*/ 3789896 w 6289308"/>
              <a:gd name="connsiteY158" fmla="*/ 3389095 h 3441346"/>
              <a:gd name="connsiteX159" fmla="*/ 3868273 w 6289308"/>
              <a:gd name="connsiteY159" fmla="*/ 3423929 h 3441346"/>
              <a:gd name="connsiteX160" fmla="*/ 3955359 w 6289308"/>
              <a:gd name="connsiteY160" fmla="*/ 3441346 h 3441346"/>
              <a:gd name="connsiteX161" fmla="*/ 4303702 w 6289308"/>
              <a:gd name="connsiteY161" fmla="*/ 3432637 h 3441346"/>
              <a:gd name="connsiteX162" fmla="*/ 4582376 w 6289308"/>
              <a:gd name="connsiteY162" fmla="*/ 3406512 h 3441346"/>
              <a:gd name="connsiteX163" fmla="*/ 4695588 w 6289308"/>
              <a:gd name="connsiteY163" fmla="*/ 3380386 h 3441346"/>
              <a:gd name="connsiteX164" fmla="*/ 4791382 w 6289308"/>
              <a:gd name="connsiteY164" fmla="*/ 3362969 h 3441346"/>
              <a:gd name="connsiteX165" fmla="*/ 4930719 w 6289308"/>
              <a:gd name="connsiteY165" fmla="*/ 3345552 h 3441346"/>
              <a:gd name="connsiteX166" fmla="*/ 5035222 w 6289308"/>
              <a:gd name="connsiteY166" fmla="*/ 3328135 h 3441346"/>
              <a:gd name="connsiteX167" fmla="*/ 5087473 w 6289308"/>
              <a:gd name="connsiteY167" fmla="*/ 3310717 h 3441346"/>
              <a:gd name="connsiteX168" fmla="*/ 5113599 w 6289308"/>
              <a:gd name="connsiteY168" fmla="*/ 3302009 h 3441346"/>
              <a:gd name="connsiteX169" fmla="*/ 5191976 w 6289308"/>
              <a:gd name="connsiteY169" fmla="*/ 3293300 h 3441346"/>
              <a:gd name="connsiteX170" fmla="*/ 5261645 w 6289308"/>
              <a:gd name="connsiteY170" fmla="*/ 3275883 h 3441346"/>
              <a:gd name="connsiteX171" fmla="*/ 5313896 w 6289308"/>
              <a:gd name="connsiteY171" fmla="*/ 3267175 h 3441346"/>
              <a:gd name="connsiteX172" fmla="*/ 5340022 w 6289308"/>
              <a:gd name="connsiteY172" fmla="*/ 3258466 h 3441346"/>
              <a:gd name="connsiteX173" fmla="*/ 5374856 w 6289308"/>
              <a:gd name="connsiteY173" fmla="*/ 3249757 h 3441346"/>
              <a:gd name="connsiteX174" fmla="*/ 5427108 w 6289308"/>
              <a:gd name="connsiteY174" fmla="*/ 3223632 h 3441346"/>
              <a:gd name="connsiteX175" fmla="*/ 5496776 w 6289308"/>
              <a:gd name="connsiteY175" fmla="*/ 3214923 h 3441346"/>
              <a:gd name="connsiteX176" fmla="*/ 5549028 w 6289308"/>
              <a:gd name="connsiteY176" fmla="*/ 3197506 h 3441346"/>
              <a:gd name="connsiteX177" fmla="*/ 5609988 w 6289308"/>
              <a:gd name="connsiteY177" fmla="*/ 3162672 h 3441346"/>
              <a:gd name="connsiteX178" fmla="*/ 5636113 w 6289308"/>
              <a:gd name="connsiteY178" fmla="*/ 3145255 h 3441346"/>
              <a:gd name="connsiteX179" fmla="*/ 5653531 w 6289308"/>
              <a:gd name="connsiteY179" fmla="*/ 3127837 h 3441346"/>
              <a:gd name="connsiteX180" fmla="*/ 5679656 w 6289308"/>
              <a:gd name="connsiteY180" fmla="*/ 3119129 h 3441346"/>
              <a:gd name="connsiteX181" fmla="*/ 5705782 w 6289308"/>
              <a:gd name="connsiteY181" fmla="*/ 3101712 h 3441346"/>
              <a:gd name="connsiteX182" fmla="*/ 5723199 w 6289308"/>
              <a:gd name="connsiteY182" fmla="*/ 3075586 h 3441346"/>
              <a:gd name="connsiteX183" fmla="*/ 5758033 w 6289308"/>
              <a:gd name="connsiteY183" fmla="*/ 3066877 h 3441346"/>
              <a:gd name="connsiteX184" fmla="*/ 5792868 w 6289308"/>
              <a:gd name="connsiteY184" fmla="*/ 3049460 h 3441346"/>
              <a:gd name="connsiteX185" fmla="*/ 5845119 w 6289308"/>
              <a:gd name="connsiteY185" fmla="*/ 3014626 h 3441346"/>
              <a:gd name="connsiteX186" fmla="*/ 5914788 w 6289308"/>
              <a:gd name="connsiteY186" fmla="*/ 2971083 h 3441346"/>
              <a:gd name="connsiteX187" fmla="*/ 5949622 w 6289308"/>
              <a:gd name="connsiteY187" fmla="*/ 2918832 h 3441346"/>
              <a:gd name="connsiteX188" fmla="*/ 6027999 w 6289308"/>
              <a:gd name="connsiteY188" fmla="*/ 2823037 h 3441346"/>
              <a:gd name="connsiteX189" fmla="*/ 6080251 w 6289308"/>
              <a:gd name="connsiteY189" fmla="*/ 2735952 h 3441346"/>
              <a:gd name="connsiteX190" fmla="*/ 6106376 w 6289308"/>
              <a:gd name="connsiteY190" fmla="*/ 2701117 h 3441346"/>
              <a:gd name="connsiteX191" fmla="*/ 6132502 w 6289308"/>
              <a:gd name="connsiteY191" fmla="*/ 2640157 h 3441346"/>
              <a:gd name="connsiteX192" fmla="*/ 6149919 w 6289308"/>
              <a:gd name="connsiteY192" fmla="*/ 2614032 h 3441346"/>
              <a:gd name="connsiteX193" fmla="*/ 6158628 w 6289308"/>
              <a:gd name="connsiteY193" fmla="*/ 2579197 h 3441346"/>
              <a:gd name="connsiteX194" fmla="*/ 6167336 w 6289308"/>
              <a:gd name="connsiteY194" fmla="*/ 2553072 h 3441346"/>
              <a:gd name="connsiteX195" fmla="*/ 6176045 w 6289308"/>
              <a:gd name="connsiteY195" fmla="*/ 2500820 h 3441346"/>
              <a:gd name="connsiteX196" fmla="*/ 6193462 w 6289308"/>
              <a:gd name="connsiteY196" fmla="*/ 2448569 h 3441346"/>
              <a:gd name="connsiteX197" fmla="*/ 6202171 w 6289308"/>
              <a:gd name="connsiteY197" fmla="*/ 2413735 h 3441346"/>
              <a:gd name="connsiteX198" fmla="*/ 6254422 w 6289308"/>
              <a:gd name="connsiteY198" fmla="*/ 2309232 h 3441346"/>
              <a:gd name="connsiteX199" fmla="*/ 6271839 w 6289308"/>
              <a:gd name="connsiteY199" fmla="*/ 2274397 h 3441346"/>
              <a:gd name="connsiteX200" fmla="*/ 6289256 w 6289308"/>
              <a:gd name="connsiteY200" fmla="*/ 2187312 h 3441346"/>
              <a:gd name="connsiteX201" fmla="*/ 6271839 w 6289308"/>
              <a:gd name="connsiteY201" fmla="*/ 1786717 h 3441346"/>
              <a:gd name="connsiteX202" fmla="*/ 6254422 w 6289308"/>
              <a:gd name="connsiteY202" fmla="*/ 1629963 h 3441346"/>
              <a:gd name="connsiteX203" fmla="*/ 6219588 w 6289308"/>
              <a:gd name="connsiteY203" fmla="*/ 1560295 h 3441346"/>
              <a:gd name="connsiteX204" fmla="*/ 6202171 w 6289308"/>
              <a:gd name="connsiteY204" fmla="*/ 1499335 h 3441346"/>
              <a:gd name="connsiteX205" fmla="*/ 6167336 w 6289308"/>
              <a:gd name="connsiteY205" fmla="*/ 1438375 h 3441346"/>
              <a:gd name="connsiteX206" fmla="*/ 6158628 w 6289308"/>
              <a:gd name="connsiteY206" fmla="*/ 1412249 h 3441346"/>
              <a:gd name="connsiteX207" fmla="*/ 6149919 w 6289308"/>
              <a:gd name="connsiteY207" fmla="*/ 1377415 h 3441346"/>
              <a:gd name="connsiteX208" fmla="*/ 6132502 w 6289308"/>
              <a:gd name="connsiteY208" fmla="*/ 1359997 h 3441346"/>
              <a:gd name="connsiteX209" fmla="*/ 6115085 w 6289308"/>
              <a:gd name="connsiteY209" fmla="*/ 1325163 h 3441346"/>
              <a:gd name="connsiteX210" fmla="*/ 6088959 w 6289308"/>
              <a:gd name="connsiteY210" fmla="*/ 1264203 h 3441346"/>
              <a:gd name="connsiteX211" fmla="*/ 6062833 w 6289308"/>
              <a:gd name="connsiteY211" fmla="*/ 1229369 h 3441346"/>
              <a:gd name="connsiteX212" fmla="*/ 6045416 w 6289308"/>
              <a:gd name="connsiteY212" fmla="*/ 1142283 h 3441346"/>
              <a:gd name="connsiteX213" fmla="*/ 6027999 w 6289308"/>
              <a:gd name="connsiteY213" fmla="*/ 1072615 h 3441346"/>
              <a:gd name="connsiteX214" fmla="*/ 6010582 w 6289308"/>
              <a:gd name="connsiteY214" fmla="*/ 767815 h 3441346"/>
              <a:gd name="connsiteX215" fmla="*/ 6001873 w 6289308"/>
              <a:gd name="connsiteY215" fmla="*/ 741689 h 3441346"/>
              <a:gd name="connsiteX216" fmla="*/ 5993165 w 6289308"/>
              <a:gd name="connsiteY216" fmla="*/ 698146 h 3441346"/>
              <a:gd name="connsiteX217" fmla="*/ 5984456 w 6289308"/>
              <a:gd name="connsiteY217" fmla="*/ 619769 h 3441346"/>
              <a:gd name="connsiteX218" fmla="*/ 5975748 w 6289308"/>
              <a:gd name="connsiteY218" fmla="*/ 593643 h 3441346"/>
              <a:gd name="connsiteX219" fmla="*/ 5958331 w 6289308"/>
              <a:gd name="connsiteY219" fmla="*/ 532683 h 3441346"/>
              <a:gd name="connsiteX220" fmla="*/ 5949622 w 6289308"/>
              <a:gd name="connsiteY220" fmla="*/ 393346 h 3441346"/>
              <a:gd name="connsiteX221" fmla="*/ 5940913 w 6289308"/>
              <a:gd name="connsiteY221" fmla="*/ 367220 h 3441346"/>
              <a:gd name="connsiteX222" fmla="*/ 5914788 w 6289308"/>
              <a:gd name="connsiteY222" fmla="*/ 262717 h 3441346"/>
              <a:gd name="connsiteX223" fmla="*/ 5897371 w 6289308"/>
              <a:gd name="connsiteY223" fmla="*/ 210466 h 3441346"/>
              <a:gd name="connsiteX224" fmla="*/ 5879953 w 6289308"/>
              <a:gd name="connsiteY224" fmla="*/ 140797 h 3441346"/>
              <a:gd name="connsiteX225" fmla="*/ 5862536 w 6289308"/>
              <a:gd name="connsiteY225" fmla="*/ 1460 h 3441346"/>
              <a:gd name="connsiteX226" fmla="*/ 5853828 w 6289308"/>
              <a:gd name="connsiteY226" fmla="*/ 27586 h 3441346"/>
              <a:gd name="connsiteX227" fmla="*/ 5775451 w 6289308"/>
              <a:gd name="connsiteY227" fmla="*/ 184340 h 344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6289308" h="3441346">
                <a:moveTo>
                  <a:pt x="5775451" y="184340"/>
                </a:moveTo>
                <a:lnTo>
                  <a:pt x="5775451" y="184340"/>
                </a:lnTo>
                <a:cubicBezTo>
                  <a:pt x="5688581" y="216916"/>
                  <a:pt x="5729319" y="202620"/>
                  <a:pt x="5653531" y="227883"/>
                </a:cubicBezTo>
                <a:cubicBezTo>
                  <a:pt x="5644822" y="230786"/>
                  <a:pt x="5636460" y="235083"/>
                  <a:pt x="5627405" y="236592"/>
                </a:cubicBezTo>
                <a:lnTo>
                  <a:pt x="5575153" y="245300"/>
                </a:lnTo>
                <a:cubicBezTo>
                  <a:pt x="5489738" y="273774"/>
                  <a:pt x="5610401" y="227609"/>
                  <a:pt x="5531611" y="280135"/>
                </a:cubicBezTo>
                <a:cubicBezTo>
                  <a:pt x="5522945" y="285912"/>
                  <a:pt x="5444705" y="297516"/>
                  <a:pt x="5444525" y="297552"/>
                </a:cubicBezTo>
                <a:cubicBezTo>
                  <a:pt x="5389421" y="308573"/>
                  <a:pt x="5359425" y="319505"/>
                  <a:pt x="5305188" y="323677"/>
                </a:cubicBezTo>
                <a:cubicBezTo>
                  <a:pt x="5250120" y="327913"/>
                  <a:pt x="5194879" y="329483"/>
                  <a:pt x="5139725" y="332386"/>
                </a:cubicBezTo>
                <a:cubicBezTo>
                  <a:pt x="5133919" y="341095"/>
                  <a:pt x="5131017" y="352706"/>
                  <a:pt x="5122308" y="358512"/>
                </a:cubicBezTo>
                <a:cubicBezTo>
                  <a:pt x="5112349" y="365151"/>
                  <a:pt x="5098981" y="363932"/>
                  <a:pt x="5087473" y="367220"/>
                </a:cubicBezTo>
                <a:cubicBezTo>
                  <a:pt x="5078647" y="369742"/>
                  <a:pt x="5070056" y="373026"/>
                  <a:pt x="5061348" y="375929"/>
                </a:cubicBezTo>
                <a:cubicBezTo>
                  <a:pt x="5043931" y="370123"/>
                  <a:pt x="5024372" y="368696"/>
                  <a:pt x="5009096" y="358512"/>
                </a:cubicBezTo>
                <a:cubicBezTo>
                  <a:pt x="5000388" y="352706"/>
                  <a:pt x="4992535" y="345346"/>
                  <a:pt x="4982971" y="341095"/>
                </a:cubicBezTo>
                <a:cubicBezTo>
                  <a:pt x="4966194" y="333638"/>
                  <a:pt x="4930719" y="323677"/>
                  <a:pt x="4930719" y="323677"/>
                </a:cubicBezTo>
                <a:cubicBezTo>
                  <a:pt x="4879217" y="340845"/>
                  <a:pt x="4896124" y="339088"/>
                  <a:pt x="4808799" y="323677"/>
                </a:cubicBezTo>
                <a:cubicBezTo>
                  <a:pt x="4790719" y="320486"/>
                  <a:pt x="4774860" y="307568"/>
                  <a:pt x="4756548" y="306260"/>
                </a:cubicBezTo>
                <a:lnTo>
                  <a:pt x="4634628" y="297552"/>
                </a:lnTo>
                <a:cubicBezTo>
                  <a:pt x="4625919" y="291746"/>
                  <a:pt x="4618066" y="284386"/>
                  <a:pt x="4608502" y="280135"/>
                </a:cubicBezTo>
                <a:cubicBezTo>
                  <a:pt x="4560882" y="258970"/>
                  <a:pt x="4553796" y="263968"/>
                  <a:pt x="4503999" y="254009"/>
                </a:cubicBezTo>
                <a:cubicBezTo>
                  <a:pt x="4492263" y="251662"/>
                  <a:pt x="4480776" y="248203"/>
                  <a:pt x="4469165" y="245300"/>
                </a:cubicBezTo>
                <a:cubicBezTo>
                  <a:pt x="4434331" y="248203"/>
                  <a:pt x="4399310" y="249389"/>
                  <a:pt x="4364662" y="254009"/>
                </a:cubicBezTo>
                <a:cubicBezTo>
                  <a:pt x="4355563" y="255222"/>
                  <a:pt x="4347362" y="260195"/>
                  <a:pt x="4338536" y="262717"/>
                </a:cubicBezTo>
                <a:cubicBezTo>
                  <a:pt x="4327028" y="266005"/>
                  <a:pt x="4315532" y="269606"/>
                  <a:pt x="4303702" y="271426"/>
                </a:cubicBezTo>
                <a:cubicBezTo>
                  <a:pt x="4277721" y="275423"/>
                  <a:pt x="4251451" y="277232"/>
                  <a:pt x="4225325" y="280135"/>
                </a:cubicBezTo>
                <a:cubicBezTo>
                  <a:pt x="4207908" y="291746"/>
                  <a:pt x="4184684" y="297552"/>
                  <a:pt x="4173073" y="314969"/>
                </a:cubicBezTo>
                <a:cubicBezTo>
                  <a:pt x="4155657" y="341094"/>
                  <a:pt x="4158558" y="343999"/>
                  <a:pt x="4129531" y="358512"/>
                </a:cubicBezTo>
                <a:cubicBezTo>
                  <a:pt x="4102685" y="371935"/>
                  <a:pt x="4057744" y="372928"/>
                  <a:pt x="4033736" y="375929"/>
                </a:cubicBezTo>
                <a:cubicBezTo>
                  <a:pt x="3959282" y="400747"/>
                  <a:pt x="3999702" y="391069"/>
                  <a:pt x="3911816" y="402055"/>
                </a:cubicBezTo>
                <a:cubicBezTo>
                  <a:pt x="3852794" y="421728"/>
                  <a:pt x="3924796" y="399459"/>
                  <a:pt x="3824731" y="419472"/>
                </a:cubicBezTo>
                <a:cubicBezTo>
                  <a:pt x="3815730" y="421272"/>
                  <a:pt x="3807461" y="425765"/>
                  <a:pt x="3798605" y="428180"/>
                </a:cubicBezTo>
                <a:cubicBezTo>
                  <a:pt x="3775511" y="434478"/>
                  <a:pt x="3752409" y="440902"/>
                  <a:pt x="3728936" y="445597"/>
                </a:cubicBezTo>
                <a:cubicBezTo>
                  <a:pt x="3708808" y="449623"/>
                  <a:pt x="3688296" y="451403"/>
                  <a:pt x="3667976" y="454306"/>
                </a:cubicBezTo>
                <a:cubicBezTo>
                  <a:pt x="3604370" y="475508"/>
                  <a:pt x="3633536" y="467270"/>
                  <a:pt x="3580891" y="480432"/>
                </a:cubicBezTo>
                <a:cubicBezTo>
                  <a:pt x="3567960" y="499827"/>
                  <a:pt x="3563780" y="509795"/>
                  <a:pt x="3546056" y="523975"/>
                </a:cubicBezTo>
                <a:cubicBezTo>
                  <a:pt x="3537883" y="530513"/>
                  <a:pt x="3528104" y="534854"/>
                  <a:pt x="3519931" y="541392"/>
                </a:cubicBezTo>
                <a:cubicBezTo>
                  <a:pt x="3485778" y="568714"/>
                  <a:pt x="3521755" y="552395"/>
                  <a:pt x="3476388" y="567517"/>
                </a:cubicBezTo>
                <a:cubicBezTo>
                  <a:pt x="3468475" y="579386"/>
                  <a:pt x="3455343" y="602786"/>
                  <a:pt x="3441553" y="611060"/>
                </a:cubicBezTo>
                <a:cubicBezTo>
                  <a:pt x="3433682" y="615783"/>
                  <a:pt x="3424136" y="616866"/>
                  <a:pt x="3415428" y="619769"/>
                </a:cubicBezTo>
                <a:cubicBezTo>
                  <a:pt x="3409622" y="628478"/>
                  <a:pt x="3404549" y="637722"/>
                  <a:pt x="3398011" y="645895"/>
                </a:cubicBezTo>
                <a:cubicBezTo>
                  <a:pt x="3383831" y="663620"/>
                  <a:pt x="3373863" y="667799"/>
                  <a:pt x="3354468" y="680729"/>
                </a:cubicBezTo>
                <a:cubicBezTo>
                  <a:pt x="3300868" y="761131"/>
                  <a:pt x="3369264" y="662236"/>
                  <a:pt x="3319633" y="724272"/>
                </a:cubicBezTo>
                <a:cubicBezTo>
                  <a:pt x="3313095" y="732445"/>
                  <a:pt x="3309617" y="742996"/>
                  <a:pt x="3302216" y="750397"/>
                </a:cubicBezTo>
                <a:cubicBezTo>
                  <a:pt x="3294815" y="757798"/>
                  <a:pt x="3284799" y="762009"/>
                  <a:pt x="3276091" y="767815"/>
                </a:cubicBezTo>
                <a:cubicBezTo>
                  <a:pt x="3267468" y="793683"/>
                  <a:pt x="3261956" y="825492"/>
                  <a:pt x="3241256" y="846192"/>
                </a:cubicBezTo>
                <a:cubicBezTo>
                  <a:pt x="3233855" y="853593"/>
                  <a:pt x="3223839" y="857803"/>
                  <a:pt x="3215131" y="863609"/>
                </a:cubicBezTo>
                <a:cubicBezTo>
                  <a:pt x="3212228" y="872318"/>
                  <a:pt x="3212157" y="882567"/>
                  <a:pt x="3206422" y="889735"/>
                </a:cubicBezTo>
                <a:cubicBezTo>
                  <a:pt x="3199884" y="897908"/>
                  <a:pt x="3187697" y="899751"/>
                  <a:pt x="3180296" y="907152"/>
                </a:cubicBezTo>
                <a:cubicBezTo>
                  <a:pt x="3172895" y="914553"/>
                  <a:pt x="3168685" y="924569"/>
                  <a:pt x="3162879" y="933277"/>
                </a:cubicBezTo>
                <a:cubicBezTo>
                  <a:pt x="3142152" y="995458"/>
                  <a:pt x="3160738" y="975345"/>
                  <a:pt x="3119336" y="1002946"/>
                </a:cubicBezTo>
                <a:cubicBezTo>
                  <a:pt x="3099016" y="1063906"/>
                  <a:pt x="3119336" y="1049391"/>
                  <a:pt x="3075793" y="1063906"/>
                </a:cubicBezTo>
                <a:cubicBezTo>
                  <a:pt x="3053907" y="1129568"/>
                  <a:pt x="3083428" y="1048638"/>
                  <a:pt x="3049668" y="1116157"/>
                </a:cubicBezTo>
                <a:cubicBezTo>
                  <a:pt x="3045563" y="1124368"/>
                  <a:pt x="3047450" y="1135792"/>
                  <a:pt x="3040959" y="1142283"/>
                </a:cubicBezTo>
                <a:cubicBezTo>
                  <a:pt x="3026157" y="1157085"/>
                  <a:pt x="3003509" y="1162315"/>
                  <a:pt x="2988708" y="1177117"/>
                </a:cubicBezTo>
                <a:cubicBezTo>
                  <a:pt x="2982902" y="1182923"/>
                  <a:pt x="2976420" y="1188124"/>
                  <a:pt x="2971291" y="1194535"/>
                </a:cubicBezTo>
                <a:cubicBezTo>
                  <a:pt x="2964753" y="1202708"/>
                  <a:pt x="2961274" y="1213259"/>
                  <a:pt x="2953873" y="1220660"/>
                </a:cubicBezTo>
                <a:cubicBezTo>
                  <a:pt x="2946472" y="1228061"/>
                  <a:pt x="2935921" y="1231539"/>
                  <a:pt x="2927748" y="1238077"/>
                </a:cubicBezTo>
                <a:cubicBezTo>
                  <a:pt x="2921337" y="1243206"/>
                  <a:pt x="2916137" y="1249689"/>
                  <a:pt x="2910331" y="1255495"/>
                </a:cubicBezTo>
                <a:cubicBezTo>
                  <a:pt x="2886182" y="1327935"/>
                  <a:pt x="2922929" y="1212510"/>
                  <a:pt x="2892913" y="1342580"/>
                </a:cubicBezTo>
                <a:cubicBezTo>
                  <a:pt x="2888785" y="1360469"/>
                  <a:pt x="2881302" y="1377415"/>
                  <a:pt x="2875496" y="1394832"/>
                </a:cubicBezTo>
                <a:cubicBezTo>
                  <a:pt x="2872593" y="1403540"/>
                  <a:pt x="2873279" y="1414466"/>
                  <a:pt x="2866788" y="1420957"/>
                </a:cubicBezTo>
                <a:lnTo>
                  <a:pt x="2849371" y="1438375"/>
                </a:lnTo>
                <a:lnTo>
                  <a:pt x="2823245" y="1516752"/>
                </a:lnTo>
                <a:cubicBezTo>
                  <a:pt x="2820342" y="1525460"/>
                  <a:pt x="2821027" y="1536386"/>
                  <a:pt x="2814536" y="1542877"/>
                </a:cubicBezTo>
                <a:lnTo>
                  <a:pt x="2797119" y="1560295"/>
                </a:lnTo>
                <a:cubicBezTo>
                  <a:pt x="2794216" y="1569003"/>
                  <a:pt x="2793134" y="1578549"/>
                  <a:pt x="2788411" y="1586420"/>
                </a:cubicBezTo>
                <a:cubicBezTo>
                  <a:pt x="2784187" y="1593461"/>
                  <a:pt x="2776122" y="1597426"/>
                  <a:pt x="2770993" y="1603837"/>
                </a:cubicBezTo>
                <a:cubicBezTo>
                  <a:pt x="2764455" y="1612010"/>
                  <a:pt x="2759382" y="1621254"/>
                  <a:pt x="2753576" y="1629963"/>
                </a:cubicBezTo>
                <a:cubicBezTo>
                  <a:pt x="2731692" y="1695621"/>
                  <a:pt x="2761210" y="1614699"/>
                  <a:pt x="2727451" y="1682215"/>
                </a:cubicBezTo>
                <a:cubicBezTo>
                  <a:pt x="2723346" y="1690425"/>
                  <a:pt x="2724477" y="1701172"/>
                  <a:pt x="2718742" y="1708340"/>
                </a:cubicBezTo>
                <a:cubicBezTo>
                  <a:pt x="2712203" y="1716513"/>
                  <a:pt x="2701325" y="1719951"/>
                  <a:pt x="2692616" y="1725757"/>
                </a:cubicBezTo>
                <a:cubicBezTo>
                  <a:pt x="2689713" y="1737369"/>
                  <a:pt x="2690547" y="1750633"/>
                  <a:pt x="2683908" y="1760592"/>
                </a:cubicBezTo>
                <a:cubicBezTo>
                  <a:pt x="2672522" y="1777671"/>
                  <a:pt x="2640365" y="1804135"/>
                  <a:pt x="2640365" y="1804135"/>
                </a:cubicBezTo>
                <a:cubicBezTo>
                  <a:pt x="2617704" y="1872112"/>
                  <a:pt x="2654829" y="1773728"/>
                  <a:pt x="2588113" y="1873803"/>
                </a:cubicBezTo>
                <a:cubicBezTo>
                  <a:pt x="2582307" y="1882512"/>
                  <a:pt x="2578097" y="1892528"/>
                  <a:pt x="2570696" y="1899929"/>
                </a:cubicBezTo>
                <a:cubicBezTo>
                  <a:pt x="2563295" y="1907330"/>
                  <a:pt x="2552744" y="1910808"/>
                  <a:pt x="2544571" y="1917346"/>
                </a:cubicBezTo>
                <a:cubicBezTo>
                  <a:pt x="2538160" y="1922475"/>
                  <a:pt x="2532959" y="1928957"/>
                  <a:pt x="2527153" y="1934763"/>
                </a:cubicBezTo>
                <a:cubicBezTo>
                  <a:pt x="2524250" y="1943472"/>
                  <a:pt x="2524936" y="1954398"/>
                  <a:pt x="2518445" y="1960889"/>
                </a:cubicBezTo>
                <a:cubicBezTo>
                  <a:pt x="2503643" y="1975691"/>
                  <a:pt x="2480995" y="1980921"/>
                  <a:pt x="2466193" y="1995723"/>
                </a:cubicBezTo>
                <a:cubicBezTo>
                  <a:pt x="2389877" y="2072042"/>
                  <a:pt x="2486680" y="1978651"/>
                  <a:pt x="2413942" y="2039266"/>
                </a:cubicBezTo>
                <a:cubicBezTo>
                  <a:pt x="2404481" y="2047150"/>
                  <a:pt x="2397277" y="2057507"/>
                  <a:pt x="2387816" y="2065392"/>
                </a:cubicBezTo>
                <a:cubicBezTo>
                  <a:pt x="2379776" y="2072092"/>
                  <a:pt x="2369568" y="2075917"/>
                  <a:pt x="2361691" y="2082809"/>
                </a:cubicBezTo>
                <a:cubicBezTo>
                  <a:pt x="2346243" y="2096326"/>
                  <a:pt x="2335227" y="2114966"/>
                  <a:pt x="2318148" y="2126352"/>
                </a:cubicBezTo>
                <a:lnTo>
                  <a:pt x="2265896" y="2161186"/>
                </a:lnTo>
                <a:cubicBezTo>
                  <a:pt x="2257188" y="2166992"/>
                  <a:pt x="2249700" y="2175293"/>
                  <a:pt x="2239771" y="2178603"/>
                </a:cubicBezTo>
                <a:cubicBezTo>
                  <a:pt x="2203716" y="2190622"/>
                  <a:pt x="2221283" y="2182220"/>
                  <a:pt x="2187519" y="2204729"/>
                </a:cubicBezTo>
                <a:cubicBezTo>
                  <a:pt x="2175908" y="2222146"/>
                  <a:pt x="2159305" y="2237122"/>
                  <a:pt x="2152685" y="2256980"/>
                </a:cubicBezTo>
                <a:cubicBezTo>
                  <a:pt x="2149782" y="2265689"/>
                  <a:pt x="2150467" y="2276615"/>
                  <a:pt x="2143976" y="2283106"/>
                </a:cubicBezTo>
                <a:cubicBezTo>
                  <a:pt x="2137485" y="2289597"/>
                  <a:pt x="2126559" y="2288912"/>
                  <a:pt x="2117851" y="2291815"/>
                </a:cubicBezTo>
                <a:cubicBezTo>
                  <a:pt x="2112045" y="2297621"/>
                  <a:pt x="2106844" y="2304103"/>
                  <a:pt x="2100433" y="2309232"/>
                </a:cubicBezTo>
                <a:cubicBezTo>
                  <a:pt x="2059633" y="2341872"/>
                  <a:pt x="2057968" y="2328283"/>
                  <a:pt x="1987222" y="2335357"/>
                </a:cubicBezTo>
                <a:cubicBezTo>
                  <a:pt x="1953009" y="2343911"/>
                  <a:pt x="1935469" y="2347350"/>
                  <a:pt x="1900136" y="2361483"/>
                </a:cubicBezTo>
                <a:cubicBezTo>
                  <a:pt x="1885622" y="2367289"/>
                  <a:pt x="1871675" y="2374787"/>
                  <a:pt x="1856593" y="2378900"/>
                </a:cubicBezTo>
                <a:cubicBezTo>
                  <a:pt x="1843292" y="2382527"/>
                  <a:pt x="1753006" y="2394942"/>
                  <a:pt x="1743382" y="2396317"/>
                </a:cubicBezTo>
                <a:cubicBezTo>
                  <a:pt x="1684574" y="2415920"/>
                  <a:pt x="1756954" y="2393302"/>
                  <a:pt x="1665005" y="2413735"/>
                </a:cubicBezTo>
                <a:cubicBezTo>
                  <a:pt x="1636464" y="2420077"/>
                  <a:pt x="1636129" y="2428235"/>
                  <a:pt x="1604045" y="2431152"/>
                </a:cubicBezTo>
                <a:cubicBezTo>
                  <a:pt x="1551928" y="2435890"/>
                  <a:pt x="1499542" y="2436957"/>
                  <a:pt x="1447291" y="2439860"/>
                </a:cubicBezTo>
                <a:cubicBezTo>
                  <a:pt x="1425904" y="2445207"/>
                  <a:pt x="1389804" y="2454819"/>
                  <a:pt x="1368913" y="2457277"/>
                </a:cubicBezTo>
                <a:cubicBezTo>
                  <a:pt x="1334198" y="2461361"/>
                  <a:pt x="1299174" y="2462327"/>
                  <a:pt x="1264411" y="2465986"/>
                </a:cubicBezTo>
                <a:cubicBezTo>
                  <a:pt x="1243997" y="2468135"/>
                  <a:pt x="1223771" y="2471792"/>
                  <a:pt x="1203451" y="2474695"/>
                </a:cubicBezTo>
                <a:cubicBezTo>
                  <a:pt x="1194742" y="2477598"/>
                  <a:pt x="1183060" y="2476235"/>
                  <a:pt x="1177325" y="2483403"/>
                </a:cubicBezTo>
                <a:cubicBezTo>
                  <a:pt x="1133583" y="2538079"/>
                  <a:pt x="1205132" y="2506064"/>
                  <a:pt x="1142491" y="2526946"/>
                </a:cubicBezTo>
                <a:cubicBezTo>
                  <a:pt x="1096045" y="2524043"/>
                  <a:pt x="1049459" y="2522868"/>
                  <a:pt x="1003153" y="2518237"/>
                </a:cubicBezTo>
                <a:cubicBezTo>
                  <a:pt x="980112" y="2515933"/>
                  <a:pt x="934262" y="2496661"/>
                  <a:pt x="916068" y="2492112"/>
                </a:cubicBezTo>
                <a:cubicBezTo>
                  <a:pt x="904456" y="2489209"/>
                  <a:pt x="892742" y="2486691"/>
                  <a:pt x="881233" y="2483403"/>
                </a:cubicBezTo>
                <a:cubicBezTo>
                  <a:pt x="872407" y="2480881"/>
                  <a:pt x="864216" y="2475834"/>
                  <a:pt x="855108" y="2474695"/>
                </a:cubicBezTo>
                <a:cubicBezTo>
                  <a:pt x="817551" y="2470000"/>
                  <a:pt x="779633" y="2468889"/>
                  <a:pt x="741896" y="2465986"/>
                </a:cubicBezTo>
                <a:cubicBezTo>
                  <a:pt x="730285" y="2468889"/>
                  <a:pt x="718868" y="2476663"/>
                  <a:pt x="707062" y="2474695"/>
                </a:cubicBezTo>
                <a:cubicBezTo>
                  <a:pt x="698963" y="2473345"/>
                  <a:pt x="696056" y="2462406"/>
                  <a:pt x="689645" y="2457277"/>
                </a:cubicBezTo>
                <a:cubicBezTo>
                  <a:pt x="681472" y="2450739"/>
                  <a:pt x="673083" y="2444111"/>
                  <a:pt x="663519" y="2439860"/>
                </a:cubicBezTo>
                <a:cubicBezTo>
                  <a:pt x="646742" y="2432404"/>
                  <a:pt x="628685" y="2428249"/>
                  <a:pt x="611268" y="2422443"/>
                </a:cubicBezTo>
                <a:lnTo>
                  <a:pt x="585142" y="2413735"/>
                </a:lnTo>
                <a:cubicBezTo>
                  <a:pt x="576433" y="2410832"/>
                  <a:pt x="567922" y="2407252"/>
                  <a:pt x="559016" y="2405026"/>
                </a:cubicBezTo>
                <a:cubicBezTo>
                  <a:pt x="535793" y="2399220"/>
                  <a:pt x="512820" y="2392304"/>
                  <a:pt x="489348" y="2387609"/>
                </a:cubicBezTo>
                <a:cubicBezTo>
                  <a:pt x="474834" y="2384706"/>
                  <a:pt x="460165" y="2382490"/>
                  <a:pt x="445805" y="2378900"/>
                </a:cubicBezTo>
                <a:cubicBezTo>
                  <a:pt x="436899" y="2376674"/>
                  <a:pt x="428734" y="2371701"/>
                  <a:pt x="419679" y="2370192"/>
                </a:cubicBezTo>
                <a:cubicBezTo>
                  <a:pt x="393750" y="2365871"/>
                  <a:pt x="367428" y="2364386"/>
                  <a:pt x="341302" y="2361483"/>
                </a:cubicBezTo>
                <a:lnTo>
                  <a:pt x="262925" y="2335357"/>
                </a:lnTo>
                <a:cubicBezTo>
                  <a:pt x="254216" y="2332454"/>
                  <a:pt x="245800" y="2328449"/>
                  <a:pt x="236799" y="2326649"/>
                </a:cubicBezTo>
                <a:lnTo>
                  <a:pt x="193256" y="2317940"/>
                </a:lnTo>
                <a:cubicBezTo>
                  <a:pt x="184548" y="2312134"/>
                  <a:pt x="176695" y="2304774"/>
                  <a:pt x="167131" y="2300523"/>
                </a:cubicBezTo>
                <a:cubicBezTo>
                  <a:pt x="73857" y="2259068"/>
                  <a:pt x="147881" y="2305107"/>
                  <a:pt x="88753" y="2265689"/>
                </a:cubicBezTo>
                <a:cubicBezTo>
                  <a:pt x="62627" y="2268592"/>
                  <a:pt x="30902" y="2257976"/>
                  <a:pt x="10376" y="2274397"/>
                </a:cubicBezTo>
                <a:cubicBezTo>
                  <a:pt x="-5652" y="2287220"/>
                  <a:pt x="1668" y="2314831"/>
                  <a:pt x="1668" y="2335357"/>
                </a:cubicBezTo>
                <a:cubicBezTo>
                  <a:pt x="1668" y="2460214"/>
                  <a:pt x="5178" y="2585077"/>
                  <a:pt x="10376" y="2709826"/>
                </a:cubicBezTo>
                <a:cubicBezTo>
                  <a:pt x="11548" y="2737959"/>
                  <a:pt x="28218" y="2780770"/>
                  <a:pt x="36502" y="2805620"/>
                </a:cubicBezTo>
                <a:cubicBezTo>
                  <a:pt x="39405" y="2814329"/>
                  <a:pt x="43411" y="2822744"/>
                  <a:pt x="45211" y="2831746"/>
                </a:cubicBezTo>
                <a:cubicBezTo>
                  <a:pt x="48524" y="2848312"/>
                  <a:pt x="53701" y="2883560"/>
                  <a:pt x="62628" y="2901415"/>
                </a:cubicBezTo>
                <a:cubicBezTo>
                  <a:pt x="67309" y="2910776"/>
                  <a:pt x="74239" y="2918832"/>
                  <a:pt x="80045" y="2927540"/>
                </a:cubicBezTo>
                <a:cubicBezTo>
                  <a:pt x="82948" y="2936249"/>
                  <a:pt x="84030" y="2945795"/>
                  <a:pt x="88753" y="2953666"/>
                </a:cubicBezTo>
                <a:cubicBezTo>
                  <a:pt x="97024" y="2967452"/>
                  <a:pt x="120432" y="2980591"/>
                  <a:pt x="132296" y="2988500"/>
                </a:cubicBezTo>
                <a:cubicBezTo>
                  <a:pt x="138102" y="2997209"/>
                  <a:pt x="141540" y="3008088"/>
                  <a:pt x="149713" y="3014626"/>
                </a:cubicBezTo>
                <a:cubicBezTo>
                  <a:pt x="156881" y="3020361"/>
                  <a:pt x="169348" y="3016844"/>
                  <a:pt x="175839" y="3023335"/>
                </a:cubicBezTo>
                <a:cubicBezTo>
                  <a:pt x="182330" y="3029826"/>
                  <a:pt x="180090" y="3041436"/>
                  <a:pt x="184548" y="3049460"/>
                </a:cubicBezTo>
                <a:cubicBezTo>
                  <a:pt x="194714" y="3067759"/>
                  <a:pt x="207771" y="3084295"/>
                  <a:pt x="219382" y="3101712"/>
                </a:cubicBezTo>
                <a:cubicBezTo>
                  <a:pt x="225188" y="3110420"/>
                  <a:pt x="229398" y="3120436"/>
                  <a:pt x="236799" y="3127837"/>
                </a:cubicBezTo>
                <a:lnTo>
                  <a:pt x="280342" y="3171380"/>
                </a:lnTo>
                <a:cubicBezTo>
                  <a:pt x="312959" y="3203997"/>
                  <a:pt x="294784" y="3193611"/>
                  <a:pt x="332593" y="3206215"/>
                </a:cubicBezTo>
                <a:cubicBezTo>
                  <a:pt x="366615" y="3240235"/>
                  <a:pt x="330916" y="3209730"/>
                  <a:pt x="376136" y="3232340"/>
                </a:cubicBezTo>
                <a:cubicBezTo>
                  <a:pt x="411879" y="3250211"/>
                  <a:pt x="392676" y="3245572"/>
                  <a:pt x="419679" y="3267175"/>
                </a:cubicBezTo>
                <a:cubicBezTo>
                  <a:pt x="427852" y="3273713"/>
                  <a:pt x="437096" y="3278786"/>
                  <a:pt x="445805" y="3284592"/>
                </a:cubicBezTo>
                <a:cubicBezTo>
                  <a:pt x="451611" y="3293300"/>
                  <a:pt x="454514" y="3304911"/>
                  <a:pt x="463222" y="3310717"/>
                </a:cubicBezTo>
                <a:cubicBezTo>
                  <a:pt x="473181" y="3317356"/>
                  <a:pt x="486849" y="3315223"/>
                  <a:pt x="498056" y="3319426"/>
                </a:cubicBezTo>
                <a:cubicBezTo>
                  <a:pt x="578011" y="3349409"/>
                  <a:pt x="477216" y="3336630"/>
                  <a:pt x="619976" y="3345552"/>
                </a:cubicBezTo>
                <a:cubicBezTo>
                  <a:pt x="683780" y="3349540"/>
                  <a:pt x="747702" y="3351357"/>
                  <a:pt x="811565" y="3354260"/>
                </a:cubicBezTo>
                <a:cubicBezTo>
                  <a:pt x="992736" y="3380143"/>
                  <a:pt x="706285" y="3340437"/>
                  <a:pt x="977028" y="3371677"/>
                </a:cubicBezTo>
                <a:cubicBezTo>
                  <a:pt x="1017810" y="3376383"/>
                  <a:pt x="1057995" y="3386238"/>
                  <a:pt x="1098948" y="3389095"/>
                </a:cubicBezTo>
                <a:cubicBezTo>
                  <a:pt x="1182976" y="3394958"/>
                  <a:pt x="1267313" y="3394900"/>
                  <a:pt x="1351496" y="3397803"/>
                </a:cubicBezTo>
                <a:cubicBezTo>
                  <a:pt x="1626918" y="3358460"/>
                  <a:pt x="1434472" y="3382748"/>
                  <a:pt x="2074308" y="3397803"/>
                </a:cubicBezTo>
                <a:cubicBezTo>
                  <a:pt x="2100587" y="3398421"/>
                  <a:pt x="2126470" y="3404570"/>
                  <a:pt x="2152685" y="3406512"/>
                </a:cubicBezTo>
                <a:cubicBezTo>
                  <a:pt x="2204874" y="3410378"/>
                  <a:pt x="2257123" y="3413912"/>
                  <a:pt x="2309439" y="3415220"/>
                </a:cubicBezTo>
                <a:lnTo>
                  <a:pt x="2849371" y="3423929"/>
                </a:lnTo>
                <a:lnTo>
                  <a:pt x="3162879" y="3406512"/>
                </a:lnTo>
                <a:cubicBezTo>
                  <a:pt x="3177614" y="3405109"/>
                  <a:pt x="3191633" y="3398407"/>
                  <a:pt x="3206422" y="3397803"/>
                </a:cubicBezTo>
                <a:cubicBezTo>
                  <a:pt x="3334074" y="3392593"/>
                  <a:pt x="3461873" y="3391998"/>
                  <a:pt x="3589599" y="3389095"/>
                </a:cubicBezTo>
                <a:cubicBezTo>
                  <a:pt x="3601210" y="3386192"/>
                  <a:pt x="3612925" y="3383674"/>
                  <a:pt x="3624433" y="3380386"/>
                </a:cubicBezTo>
                <a:cubicBezTo>
                  <a:pt x="3633260" y="3377864"/>
                  <a:pt x="3641379" y="3371677"/>
                  <a:pt x="3650559" y="3371677"/>
                </a:cubicBezTo>
                <a:cubicBezTo>
                  <a:pt x="3685514" y="3371677"/>
                  <a:pt x="3720228" y="3377483"/>
                  <a:pt x="3755062" y="3380386"/>
                </a:cubicBezTo>
                <a:cubicBezTo>
                  <a:pt x="3766673" y="3383289"/>
                  <a:pt x="3778689" y="3384892"/>
                  <a:pt x="3789896" y="3389095"/>
                </a:cubicBezTo>
                <a:cubicBezTo>
                  <a:pt x="3911238" y="3434599"/>
                  <a:pt x="3725348" y="3376289"/>
                  <a:pt x="3868273" y="3423929"/>
                </a:cubicBezTo>
                <a:cubicBezTo>
                  <a:pt x="3894249" y="3432587"/>
                  <a:pt x="3929643" y="3437060"/>
                  <a:pt x="3955359" y="3441346"/>
                </a:cubicBezTo>
                <a:cubicBezTo>
                  <a:pt x="4071473" y="3438443"/>
                  <a:pt x="4187679" y="3438076"/>
                  <a:pt x="4303702" y="3432637"/>
                </a:cubicBezTo>
                <a:cubicBezTo>
                  <a:pt x="4427604" y="3426829"/>
                  <a:pt x="4479635" y="3419354"/>
                  <a:pt x="4582376" y="3406512"/>
                </a:cubicBezTo>
                <a:cubicBezTo>
                  <a:pt x="4654101" y="3382604"/>
                  <a:pt x="4616453" y="3391692"/>
                  <a:pt x="4695588" y="3380386"/>
                </a:cubicBezTo>
                <a:cubicBezTo>
                  <a:pt x="4748882" y="3362620"/>
                  <a:pt x="4699943" y="3377036"/>
                  <a:pt x="4791382" y="3362969"/>
                </a:cubicBezTo>
                <a:cubicBezTo>
                  <a:pt x="4921363" y="3342972"/>
                  <a:pt x="4701050" y="3366430"/>
                  <a:pt x="4930719" y="3345552"/>
                </a:cubicBezTo>
                <a:cubicBezTo>
                  <a:pt x="5002155" y="3321739"/>
                  <a:pt x="4889385" y="3357303"/>
                  <a:pt x="5035222" y="3328135"/>
                </a:cubicBezTo>
                <a:cubicBezTo>
                  <a:pt x="5053225" y="3324534"/>
                  <a:pt x="5070056" y="3316523"/>
                  <a:pt x="5087473" y="3310717"/>
                </a:cubicBezTo>
                <a:cubicBezTo>
                  <a:pt x="5096182" y="3307814"/>
                  <a:pt x="5104475" y="3303023"/>
                  <a:pt x="5113599" y="3302009"/>
                </a:cubicBezTo>
                <a:cubicBezTo>
                  <a:pt x="5139725" y="3299106"/>
                  <a:pt x="5165954" y="3297017"/>
                  <a:pt x="5191976" y="3293300"/>
                </a:cubicBezTo>
                <a:cubicBezTo>
                  <a:pt x="5297384" y="3278242"/>
                  <a:pt x="5188692" y="3292095"/>
                  <a:pt x="5261645" y="3275883"/>
                </a:cubicBezTo>
                <a:cubicBezTo>
                  <a:pt x="5278882" y="3272053"/>
                  <a:pt x="5296479" y="3270078"/>
                  <a:pt x="5313896" y="3267175"/>
                </a:cubicBezTo>
                <a:cubicBezTo>
                  <a:pt x="5322605" y="3264272"/>
                  <a:pt x="5331195" y="3260988"/>
                  <a:pt x="5340022" y="3258466"/>
                </a:cubicBezTo>
                <a:cubicBezTo>
                  <a:pt x="5351530" y="3255178"/>
                  <a:pt x="5363855" y="3254472"/>
                  <a:pt x="5374856" y="3249757"/>
                </a:cubicBezTo>
                <a:cubicBezTo>
                  <a:pt x="5415958" y="3232142"/>
                  <a:pt x="5384617" y="3231358"/>
                  <a:pt x="5427108" y="3223632"/>
                </a:cubicBezTo>
                <a:cubicBezTo>
                  <a:pt x="5450134" y="3219445"/>
                  <a:pt x="5473553" y="3217826"/>
                  <a:pt x="5496776" y="3214923"/>
                </a:cubicBezTo>
                <a:cubicBezTo>
                  <a:pt x="5514193" y="3209117"/>
                  <a:pt x="5533752" y="3207690"/>
                  <a:pt x="5549028" y="3197506"/>
                </a:cubicBezTo>
                <a:cubicBezTo>
                  <a:pt x="5612677" y="3155073"/>
                  <a:pt x="5532646" y="3206867"/>
                  <a:pt x="5609988" y="3162672"/>
                </a:cubicBezTo>
                <a:cubicBezTo>
                  <a:pt x="5619075" y="3157479"/>
                  <a:pt x="5627940" y="3151793"/>
                  <a:pt x="5636113" y="3145255"/>
                </a:cubicBezTo>
                <a:cubicBezTo>
                  <a:pt x="5642525" y="3140126"/>
                  <a:pt x="5646490" y="3132062"/>
                  <a:pt x="5653531" y="3127837"/>
                </a:cubicBezTo>
                <a:cubicBezTo>
                  <a:pt x="5661402" y="3123114"/>
                  <a:pt x="5670948" y="3122032"/>
                  <a:pt x="5679656" y="3119129"/>
                </a:cubicBezTo>
                <a:cubicBezTo>
                  <a:pt x="5688365" y="3113323"/>
                  <a:pt x="5698381" y="3109113"/>
                  <a:pt x="5705782" y="3101712"/>
                </a:cubicBezTo>
                <a:cubicBezTo>
                  <a:pt x="5713183" y="3094311"/>
                  <a:pt x="5714490" y="3081392"/>
                  <a:pt x="5723199" y="3075586"/>
                </a:cubicBezTo>
                <a:cubicBezTo>
                  <a:pt x="5733157" y="3068947"/>
                  <a:pt x="5746826" y="3071080"/>
                  <a:pt x="5758033" y="3066877"/>
                </a:cubicBezTo>
                <a:cubicBezTo>
                  <a:pt x="5770189" y="3062319"/>
                  <a:pt x="5781736" y="3056139"/>
                  <a:pt x="5792868" y="3049460"/>
                </a:cubicBezTo>
                <a:cubicBezTo>
                  <a:pt x="5810818" y="3038690"/>
                  <a:pt x="5826396" y="3023987"/>
                  <a:pt x="5845119" y="3014626"/>
                </a:cubicBezTo>
                <a:cubicBezTo>
                  <a:pt x="5892935" y="2990718"/>
                  <a:pt x="5869567" y="3004998"/>
                  <a:pt x="5914788" y="2971083"/>
                </a:cubicBezTo>
                <a:cubicBezTo>
                  <a:pt x="5926399" y="2953666"/>
                  <a:pt x="5936367" y="2935033"/>
                  <a:pt x="5949622" y="2918832"/>
                </a:cubicBezTo>
                <a:cubicBezTo>
                  <a:pt x="5975748" y="2886900"/>
                  <a:pt x="6007530" y="2858859"/>
                  <a:pt x="6027999" y="2823037"/>
                </a:cubicBezTo>
                <a:cubicBezTo>
                  <a:pt x="6048626" y="2786940"/>
                  <a:pt x="6058526" y="2766367"/>
                  <a:pt x="6080251" y="2735952"/>
                </a:cubicBezTo>
                <a:cubicBezTo>
                  <a:pt x="6088687" y="2724141"/>
                  <a:pt x="6098684" y="2713425"/>
                  <a:pt x="6106376" y="2701117"/>
                </a:cubicBezTo>
                <a:cubicBezTo>
                  <a:pt x="6151684" y="2628622"/>
                  <a:pt x="6102868" y="2699424"/>
                  <a:pt x="6132502" y="2640157"/>
                </a:cubicBezTo>
                <a:cubicBezTo>
                  <a:pt x="6137183" y="2630796"/>
                  <a:pt x="6144113" y="2622740"/>
                  <a:pt x="6149919" y="2614032"/>
                </a:cubicBezTo>
                <a:cubicBezTo>
                  <a:pt x="6152822" y="2602420"/>
                  <a:pt x="6155340" y="2590706"/>
                  <a:pt x="6158628" y="2579197"/>
                </a:cubicBezTo>
                <a:cubicBezTo>
                  <a:pt x="6161150" y="2570371"/>
                  <a:pt x="6165345" y="2562033"/>
                  <a:pt x="6167336" y="2553072"/>
                </a:cubicBezTo>
                <a:cubicBezTo>
                  <a:pt x="6171166" y="2535835"/>
                  <a:pt x="6171762" y="2517950"/>
                  <a:pt x="6176045" y="2500820"/>
                </a:cubicBezTo>
                <a:cubicBezTo>
                  <a:pt x="6180498" y="2483009"/>
                  <a:pt x="6189009" y="2466380"/>
                  <a:pt x="6193462" y="2448569"/>
                </a:cubicBezTo>
                <a:cubicBezTo>
                  <a:pt x="6196365" y="2436958"/>
                  <a:pt x="6197568" y="2424783"/>
                  <a:pt x="6202171" y="2413735"/>
                </a:cubicBezTo>
                <a:cubicBezTo>
                  <a:pt x="6202175" y="2413725"/>
                  <a:pt x="6245711" y="2326654"/>
                  <a:pt x="6254422" y="2309232"/>
                </a:cubicBezTo>
                <a:lnTo>
                  <a:pt x="6271839" y="2274397"/>
                </a:lnTo>
                <a:cubicBezTo>
                  <a:pt x="6277645" y="2245369"/>
                  <a:pt x="6289978" y="2216906"/>
                  <a:pt x="6289256" y="2187312"/>
                </a:cubicBezTo>
                <a:cubicBezTo>
                  <a:pt x="6280187" y="1815463"/>
                  <a:pt x="6303897" y="1947001"/>
                  <a:pt x="6271839" y="1786717"/>
                </a:cubicBezTo>
                <a:cubicBezTo>
                  <a:pt x="6271513" y="1782484"/>
                  <a:pt x="6266832" y="1662228"/>
                  <a:pt x="6254422" y="1629963"/>
                </a:cubicBezTo>
                <a:cubicBezTo>
                  <a:pt x="6245102" y="1605730"/>
                  <a:pt x="6225885" y="1585483"/>
                  <a:pt x="6219588" y="1560295"/>
                </a:cubicBezTo>
                <a:cubicBezTo>
                  <a:pt x="6215170" y="1542624"/>
                  <a:pt x="6209665" y="1516822"/>
                  <a:pt x="6202171" y="1499335"/>
                </a:cubicBezTo>
                <a:cubicBezTo>
                  <a:pt x="6188913" y="1468399"/>
                  <a:pt x="6184827" y="1464612"/>
                  <a:pt x="6167336" y="1438375"/>
                </a:cubicBezTo>
                <a:cubicBezTo>
                  <a:pt x="6164433" y="1429666"/>
                  <a:pt x="6161150" y="1421075"/>
                  <a:pt x="6158628" y="1412249"/>
                </a:cubicBezTo>
                <a:cubicBezTo>
                  <a:pt x="6155340" y="1400741"/>
                  <a:pt x="6155272" y="1388120"/>
                  <a:pt x="6149919" y="1377415"/>
                </a:cubicBezTo>
                <a:cubicBezTo>
                  <a:pt x="6146247" y="1370071"/>
                  <a:pt x="6137056" y="1366829"/>
                  <a:pt x="6132502" y="1359997"/>
                </a:cubicBezTo>
                <a:cubicBezTo>
                  <a:pt x="6125301" y="1349195"/>
                  <a:pt x="6120199" y="1337095"/>
                  <a:pt x="6115085" y="1325163"/>
                </a:cubicBezTo>
                <a:cubicBezTo>
                  <a:pt x="6098924" y="1287455"/>
                  <a:pt x="6115214" y="1306210"/>
                  <a:pt x="6088959" y="1264203"/>
                </a:cubicBezTo>
                <a:cubicBezTo>
                  <a:pt x="6081266" y="1251895"/>
                  <a:pt x="6071542" y="1240980"/>
                  <a:pt x="6062833" y="1229369"/>
                </a:cubicBezTo>
                <a:cubicBezTo>
                  <a:pt x="6043159" y="1170342"/>
                  <a:pt x="6065431" y="1242355"/>
                  <a:pt x="6045416" y="1142283"/>
                </a:cubicBezTo>
                <a:cubicBezTo>
                  <a:pt x="6040721" y="1118810"/>
                  <a:pt x="6027999" y="1072615"/>
                  <a:pt x="6027999" y="1072615"/>
                </a:cubicBezTo>
                <a:cubicBezTo>
                  <a:pt x="6025630" y="1013383"/>
                  <a:pt x="6023504" y="851803"/>
                  <a:pt x="6010582" y="767815"/>
                </a:cubicBezTo>
                <a:cubicBezTo>
                  <a:pt x="6009186" y="758742"/>
                  <a:pt x="6004099" y="750595"/>
                  <a:pt x="6001873" y="741689"/>
                </a:cubicBezTo>
                <a:cubicBezTo>
                  <a:pt x="5998283" y="727329"/>
                  <a:pt x="5995258" y="712799"/>
                  <a:pt x="5993165" y="698146"/>
                </a:cubicBezTo>
                <a:cubicBezTo>
                  <a:pt x="5989448" y="672124"/>
                  <a:pt x="5988777" y="645698"/>
                  <a:pt x="5984456" y="619769"/>
                </a:cubicBezTo>
                <a:cubicBezTo>
                  <a:pt x="5982947" y="610714"/>
                  <a:pt x="5978270" y="602469"/>
                  <a:pt x="5975748" y="593643"/>
                </a:cubicBezTo>
                <a:cubicBezTo>
                  <a:pt x="5953878" y="517098"/>
                  <a:pt x="5979210" y="595324"/>
                  <a:pt x="5958331" y="532683"/>
                </a:cubicBezTo>
                <a:cubicBezTo>
                  <a:pt x="5955428" y="486237"/>
                  <a:pt x="5954494" y="439627"/>
                  <a:pt x="5949622" y="393346"/>
                </a:cubicBezTo>
                <a:cubicBezTo>
                  <a:pt x="5948661" y="384217"/>
                  <a:pt x="5942904" y="376181"/>
                  <a:pt x="5940913" y="367220"/>
                </a:cubicBezTo>
                <a:cubicBezTo>
                  <a:pt x="5917460" y="261682"/>
                  <a:pt x="5949982" y="368296"/>
                  <a:pt x="5914788" y="262717"/>
                </a:cubicBezTo>
                <a:lnTo>
                  <a:pt x="5897371" y="210466"/>
                </a:lnTo>
                <a:lnTo>
                  <a:pt x="5879953" y="140797"/>
                </a:lnTo>
                <a:cubicBezTo>
                  <a:pt x="5874147" y="94351"/>
                  <a:pt x="5873061" y="47068"/>
                  <a:pt x="5862536" y="1460"/>
                </a:cubicBezTo>
                <a:cubicBezTo>
                  <a:pt x="5860472" y="-7485"/>
                  <a:pt x="5853828" y="27586"/>
                  <a:pt x="5853828" y="27586"/>
                </a:cubicBezTo>
                <a:lnTo>
                  <a:pt x="5775451" y="18434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48229CB-4F32-4EA6-84DA-6E6505EC94E9}"/>
              </a:ext>
            </a:extLst>
          </p:cNvPr>
          <p:cNvSpPr/>
          <p:nvPr/>
        </p:nvSpPr>
        <p:spPr>
          <a:xfrm>
            <a:off x="164891" y="217446"/>
            <a:ext cx="5992069" cy="5613627"/>
          </a:xfrm>
          <a:custGeom>
            <a:avLst/>
            <a:gdLst>
              <a:gd name="connsiteX0" fmla="*/ 5460846 w 5992069"/>
              <a:gd name="connsiteY0" fmla="*/ 17685 h 5613627"/>
              <a:gd name="connsiteX1" fmla="*/ 5460846 w 5992069"/>
              <a:gd name="connsiteY1" fmla="*/ 17685 h 5613627"/>
              <a:gd name="connsiteX2" fmla="*/ 5016709 w 5992069"/>
              <a:gd name="connsiteY2" fmla="*/ 8977 h 5613627"/>
              <a:gd name="connsiteX3" fmla="*/ 4990583 w 5992069"/>
              <a:gd name="connsiteY3" fmla="*/ 17685 h 5613627"/>
              <a:gd name="connsiteX4" fmla="*/ 4894789 w 5992069"/>
              <a:gd name="connsiteY4" fmla="*/ 35102 h 5613627"/>
              <a:gd name="connsiteX5" fmla="*/ 4720618 w 5992069"/>
              <a:gd name="connsiteY5" fmla="*/ 52520 h 5613627"/>
              <a:gd name="connsiteX6" fmla="*/ 4119726 w 5992069"/>
              <a:gd name="connsiteY6" fmla="*/ 35102 h 5613627"/>
              <a:gd name="connsiteX7" fmla="*/ 4067475 w 5992069"/>
              <a:gd name="connsiteY7" fmla="*/ 26394 h 5613627"/>
              <a:gd name="connsiteX8" fmla="*/ 3989098 w 5992069"/>
              <a:gd name="connsiteY8" fmla="*/ 17685 h 5613627"/>
              <a:gd name="connsiteX9" fmla="*/ 3919429 w 5992069"/>
              <a:gd name="connsiteY9" fmla="*/ 8977 h 5613627"/>
              <a:gd name="connsiteX10" fmla="*/ 3841052 w 5992069"/>
              <a:gd name="connsiteY10" fmla="*/ 43811 h 5613627"/>
              <a:gd name="connsiteX11" fmla="*/ 3414332 w 5992069"/>
              <a:gd name="connsiteY11" fmla="*/ 35102 h 5613627"/>
              <a:gd name="connsiteX12" fmla="*/ 3309829 w 5992069"/>
              <a:gd name="connsiteY12" fmla="*/ 26394 h 5613627"/>
              <a:gd name="connsiteX13" fmla="*/ 3248869 w 5992069"/>
              <a:gd name="connsiteY13" fmla="*/ 17685 h 5613627"/>
              <a:gd name="connsiteX14" fmla="*/ 3222743 w 5992069"/>
              <a:gd name="connsiteY14" fmla="*/ 26394 h 5613627"/>
              <a:gd name="connsiteX15" fmla="*/ 3153075 w 5992069"/>
              <a:gd name="connsiteY15" fmla="*/ 35102 h 5613627"/>
              <a:gd name="connsiteX16" fmla="*/ 3109532 w 5992069"/>
              <a:gd name="connsiteY16" fmla="*/ 43811 h 5613627"/>
              <a:gd name="connsiteX17" fmla="*/ 2482515 w 5992069"/>
              <a:gd name="connsiteY17" fmla="*/ 26394 h 5613627"/>
              <a:gd name="connsiteX18" fmla="*/ 2273509 w 5992069"/>
              <a:gd name="connsiteY18" fmla="*/ 17685 h 5613627"/>
              <a:gd name="connsiteX19" fmla="*/ 1777120 w 5992069"/>
              <a:gd name="connsiteY19" fmla="*/ 8977 h 5613627"/>
              <a:gd name="connsiteX20" fmla="*/ 1707452 w 5992069"/>
              <a:gd name="connsiteY20" fmla="*/ 17685 h 5613627"/>
              <a:gd name="connsiteX21" fmla="*/ 1585532 w 5992069"/>
              <a:gd name="connsiteY21" fmla="*/ 35102 h 5613627"/>
              <a:gd name="connsiteX22" fmla="*/ 941098 w 5992069"/>
              <a:gd name="connsiteY22" fmla="*/ 43811 h 5613627"/>
              <a:gd name="connsiteX23" fmla="*/ 923680 w 5992069"/>
              <a:gd name="connsiteY23" fmla="*/ 61228 h 5613627"/>
              <a:gd name="connsiteX24" fmla="*/ 793052 w 5992069"/>
              <a:gd name="connsiteY24" fmla="*/ 69937 h 5613627"/>
              <a:gd name="connsiteX25" fmla="*/ 610172 w 5992069"/>
              <a:gd name="connsiteY25" fmla="*/ 78645 h 5613627"/>
              <a:gd name="connsiteX26" fmla="*/ 540503 w 5992069"/>
              <a:gd name="connsiteY26" fmla="*/ 96062 h 5613627"/>
              <a:gd name="connsiteX27" fmla="*/ 488252 w 5992069"/>
              <a:gd name="connsiteY27" fmla="*/ 104771 h 5613627"/>
              <a:gd name="connsiteX28" fmla="*/ 462126 w 5992069"/>
              <a:gd name="connsiteY28" fmla="*/ 113480 h 5613627"/>
              <a:gd name="connsiteX29" fmla="*/ 392458 w 5992069"/>
              <a:gd name="connsiteY29" fmla="*/ 130897 h 5613627"/>
              <a:gd name="connsiteX30" fmla="*/ 366332 w 5992069"/>
              <a:gd name="connsiteY30" fmla="*/ 139605 h 5613627"/>
              <a:gd name="connsiteX31" fmla="*/ 296663 w 5992069"/>
              <a:gd name="connsiteY31" fmla="*/ 157022 h 5613627"/>
              <a:gd name="connsiteX32" fmla="*/ 226995 w 5992069"/>
              <a:gd name="connsiteY32" fmla="*/ 174440 h 5613627"/>
              <a:gd name="connsiteX33" fmla="*/ 209578 w 5992069"/>
              <a:gd name="connsiteY33" fmla="*/ 200565 h 5613627"/>
              <a:gd name="connsiteX34" fmla="*/ 192160 w 5992069"/>
              <a:gd name="connsiteY34" fmla="*/ 217982 h 5613627"/>
              <a:gd name="connsiteX35" fmla="*/ 131200 w 5992069"/>
              <a:gd name="connsiteY35" fmla="*/ 287651 h 5613627"/>
              <a:gd name="connsiteX36" fmla="*/ 122492 w 5992069"/>
              <a:gd name="connsiteY36" fmla="*/ 313777 h 5613627"/>
              <a:gd name="connsiteX37" fmla="*/ 78949 w 5992069"/>
              <a:gd name="connsiteY37" fmla="*/ 357320 h 5613627"/>
              <a:gd name="connsiteX38" fmla="*/ 52823 w 5992069"/>
              <a:gd name="connsiteY38" fmla="*/ 444405 h 5613627"/>
              <a:gd name="connsiteX39" fmla="*/ 44115 w 5992069"/>
              <a:gd name="connsiteY39" fmla="*/ 845000 h 5613627"/>
              <a:gd name="connsiteX40" fmla="*/ 35406 w 5992069"/>
              <a:gd name="connsiteY40" fmla="*/ 871125 h 5613627"/>
              <a:gd name="connsiteX41" fmla="*/ 26698 w 5992069"/>
              <a:gd name="connsiteY41" fmla="*/ 975628 h 5613627"/>
              <a:gd name="connsiteX42" fmla="*/ 17989 w 5992069"/>
              <a:gd name="connsiteY42" fmla="*/ 1228177 h 5613627"/>
              <a:gd name="connsiteX43" fmla="*/ 572 w 5992069"/>
              <a:gd name="connsiteY43" fmla="*/ 1341388 h 5613627"/>
              <a:gd name="connsiteX44" fmla="*/ 9280 w 5992069"/>
              <a:gd name="connsiteY44" fmla="*/ 1898737 h 5613627"/>
              <a:gd name="connsiteX45" fmla="*/ 35406 w 5992069"/>
              <a:gd name="connsiteY45" fmla="*/ 1959697 h 5613627"/>
              <a:gd name="connsiteX46" fmla="*/ 52823 w 5992069"/>
              <a:gd name="connsiteY46" fmla="*/ 2586714 h 5613627"/>
              <a:gd name="connsiteX47" fmla="*/ 61532 w 5992069"/>
              <a:gd name="connsiteY47" fmla="*/ 2673800 h 5613627"/>
              <a:gd name="connsiteX48" fmla="*/ 70240 w 5992069"/>
              <a:gd name="connsiteY48" fmla="*/ 2787011 h 5613627"/>
              <a:gd name="connsiteX49" fmla="*/ 78949 w 5992069"/>
              <a:gd name="connsiteY49" fmla="*/ 2952474 h 5613627"/>
              <a:gd name="connsiteX50" fmla="*/ 87658 w 5992069"/>
              <a:gd name="connsiteY50" fmla="*/ 3030851 h 5613627"/>
              <a:gd name="connsiteX51" fmla="*/ 96366 w 5992069"/>
              <a:gd name="connsiteY51" fmla="*/ 3135354 h 5613627"/>
              <a:gd name="connsiteX52" fmla="*/ 122492 w 5992069"/>
              <a:gd name="connsiteY52" fmla="*/ 3170188 h 5613627"/>
              <a:gd name="connsiteX53" fmla="*/ 157326 w 5992069"/>
              <a:gd name="connsiteY53" fmla="*/ 3257274 h 5613627"/>
              <a:gd name="connsiteX54" fmla="*/ 139909 w 5992069"/>
              <a:gd name="connsiteY54" fmla="*/ 3570782 h 5613627"/>
              <a:gd name="connsiteX55" fmla="*/ 131200 w 5992069"/>
              <a:gd name="connsiteY55" fmla="*/ 3640451 h 5613627"/>
              <a:gd name="connsiteX56" fmla="*/ 113783 w 5992069"/>
              <a:gd name="connsiteY56" fmla="*/ 3858165 h 5613627"/>
              <a:gd name="connsiteX57" fmla="*/ 122492 w 5992069"/>
              <a:gd name="connsiteY57" fmla="*/ 4119422 h 5613627"/>
              <a:gd name="connsiteX58" fmla="*/ 139909 w 5992069"/>
              <a:gd name="connsiteY58" fmla="*/ 4232634 h 5613627"/>
              <a:gd name="connsiteX59" fmla="*/ 139909 w 5992069"/>
              <a:gd name="connsiteY59" fmla="*/ 4459057 h 5613627"/>
              <a:gd name="connsiteX60" fmla="*/ 131200 w 5992069"/>
              <a:gd name="connsiteY60" fmla="*/ 4485182 h 5613627"/>
              <a:gd name="connsiteX61" fmla="*/ 96366 w 5992069"/>
              <a:gd name="connsiteY61" fmla="*/ 4615811 h 5613627"/>
              <a:gd name="connsiteX62" fmla="*/ 105075 w 5992069"/>
              <a:gd name="connsiteY62" fmla="*/ 5147034 h 5613627"/>
              <a:gd name="connsiteX63" fmla="*/ 148618 w 5992069"/>
              <a:gd name="connsiteY63" fmla="*/ 5303788 h 5613627"/>
              <a:gd name="connsiteX64" fmla="*/ 183452 w 5992069"/>
              <a:gd name="connsiteY64" fmla="*/ 5356040 h 5613627"/>
              <a:gd name="connsiteX65" fmla="*/ 235703 w 5992069"/>
              <a:gd name="connsiteY65" fmla="*/ 5373457 h 5613627"/>
              <a:gd name="connsiteX66" fmla="*/ 296663 w 5992069"/>
              <a:gd name="connsiteY66" fmla="*/ 5399582 h 5613627"/>
              <a:gd name="connsiteX67" fmla="*/ 305372 w 5992069"/>
              <a:gd name="connsiteY67" fmla="*/ 5425708 h 5613627"/>
              <a:gd name="connsiteX68" fmla="*/ 357623 w 5992069"/>
              <a:gd name="connsiteY68" fmla="*/ 5434417 h 5613627"/>
              <a:gd name="connsiteX69" fmla="*/ 479543 w 5992069"/>
              <a:gd name="connsiteY69" fmla="*/ 5460542 h 5613627"/>
              <a:gd name="connsiteX70" fmla="*/ 531795 w 5992069"/>
              <a:gd name="connsiteY70" fmla="*/ 5477960 h 5613627"/>
              <a:gd name="connsiteX71" fmla="*/ 557920 w 5992069"/>
              <a:gd name="connsiteY71" fmla="*/ 5486668 h 5613627"/>
              <a:gd name="connsiteX72" fmla="*/ 618880 w 5992069"/>
              <a:gd name="connsiteY72" fmla="*/ 5495377 h 5613627"/>
              <a:gd name="connsiteX73" fmla="*/ 653715 w 5992069"/>
              <a:gd name="connsiteY73" fmla="*/ 5504085 h 5613627"/>
              <a:gd name="connsiteX74" fmla="*/ 723383 w 5992069"/>
              <a:gd name="connsiteY74" fmla="*/ 5512794 h 5613627"/>
              <a:gd name="connsiteX75" fmla="*/ 810469 w 5992069"/>
              <a:gd name="connsiteY75" fmla="*/ 5538920 h 5613627"/>
              <a:gd name="connsiteX76" fmla="*/ 836595 w 5992069"/>
              <a:gd name="connsiteY76" fmla="*/ 5547628 h 5613627"/>
              <a:gd name="connsiteX77" fmla="*/ 906263 w 5992069"/>
              <a:gd name="connsiteY77" fmla="*/ 5556337 h 5613627"/>
              <a:gd name="connsiteX78" fmla="*/ 949806 w 5992069"/>
              <a:gd name="connsiteY78" fmla="*/ 5565045 h 5613627"/>
              <a:gd name="connsiteX79" fmla="*/ 1019475 w 5992069"/>
              <a:gd name="connsiteY79" fmla="*/ 5573754 h 5613627"/>
              <a:gd name="connsiteX80" fmla="*/ 1359109 w 5992069"/>
              <a:gd name="connsiteY80" fmla="*/ 5582462 h 5613627"/>
              <a:gd name="connsiteX81" fmla="*/ 1393943 w 5992069"/>
              <a:gd name="connsiteY81" fmla="*/ 5573754 h 5613627"/>
              <a:gd name="connsiteX82" fmla="*/ 1437486 w 5992069"/>
              <a:gd name="connsiteY82" fmla="*/ 5565045 h 5613627"/>
              <a:gd name="connsiteX83" fmla="*/ 1489738 w 5992069"/>
              <a:gd name="connsiteY83" fmla="*/ 5547628 h 5613627"/>
              <a:gd name="connsiteX84" fmla="*/ 1576823 w 5992069"/>
              <a:gd name="connsiteY84" fmla="*/ 5538920 h 5613627"/>
              <a:gd name="connsiteX85" fmla="*/ 1611658 w 5992069"/>
              <a:gd name="connsiteY85" fmla="*/ 5521502 h 5613627"/>
              <a:gd name="connsiteX86" fmla="*/ 1646492 w 5992069"/>
              <a:gd name="connsiteY86" fmla="*/ 5512794 h 5613627"/>
              <a:gd name="connsiteX87" fmla="*/ 1716160 w 5992069"/>
              <a:gd name="connsiteY87" fmla="*/ 5495377 h 5613627"/>
              <a:gd name="connsiteX88" fmla="*/ 1907749 w 5992069"/>
              <a:gd name="connsiteY88" fmla="*/ 5477960 h 5613627"/>
              <a:gd name="connsiteX89" fmla="*/ 1977418 w 5992069"/>
              <a:gd name="connsiteY89" fmla="*/ 5469251 h 5613627"/>
              <a:gd name="connsiteX90" fmla="*/ 2038378 w 5992069"/>
              <a:gd name="connsiteY90" fmla="*/ 5451834 h 5613627"/>
              <a:gd name="connsiteX91" fmla="*/ 2090629 w 5992069"/>
              <a:gd name="connsiteY91" fmla="*/ 5434417 h 5613627"/>
              <a:gd name="connsiteX92" fmla="*/ 2169006 w 5992069"/>
              <a:gd name="connsiteY92" fmla="*/ 5417000 h 5613627"/>
              <a:gd name="connsiteX93" fmla="*/ 2221258 w 5992069"/>
              <a:gd name="connsiteY93" fmla="*/ 5390874 h 5613627"/>
              <a:gd name="connsiteX94" fmla="*/ 2247383 w 5992069"/>
              <a:gd name="connsiteY94" fmla="*/ 5373457 h 5613627"/>
              <a:gd name="connsiteX95" fmla="*/ 2290926 w 5992069"/>
              <a:gd name="connsiteY95" fmla="*/ 5356040 h 5613627"/>
              <a:gd name="connsiteX96" fmla="*/ 2317052 w 5992069"/>
              <a:gd name="connsiteY96" fmla="*/ 5329914 h 5613627"/>
              <a:gd name="connsiteX97" fmla="*/ 2378012 w 5992069"/>
              <a:gd name="connsiteY97" fmla="*/ 5286371 h 5613627"/>
              <a:gd name="connsiteX98" fmla="*/ 2438972 w 5992069"/>
              <a:gd name="connsiteY98" fmla="*/ 5242828 h 5613627"/>
              <a:gd name="connsiteX99" fmla="*/ 2465098 w 5992069"/>
              <a:gd name="connsiteY99" fmla="*/ 5234120 h 5613627"/>
              <a:gd name="connsiteX100" fmla="*/ 2508640 w 5992069"/>
              <a:gd name="connsiteY100" fmla="*/ 5190577 h 5613627"/>
              <a:gd name="connsiteX101" fmla="*/ 2526058 w 5992069"/>
              <a:gd name="connsiteY101" fmla="*/ 5164451 h 5613627"/>
              <a:gd name="connsiteX102" fmla="*/ 2552183 w 5992069"/>
              <a:gd name="connsiteY102" fmla="*/ 5147034 h 5613627"/>
              <a:gd name="connsiteX103" fmla="*/ 2595726 w 5992069"/>
              <a:gd name="connsiteY103" fmla="*/ 5112200 h 5613627"/>
              <a:gd name="connsiteX104" fmla="*/ 2613143 w 5992069"/>
              <a:gd name="connsiteY104" fmla="*/ 5086074 h 5613627"/>
              <a:gd name="connsiteX105" fmla="*/ 2647978 w 5992069"/>
              <a:gd name="connsiteY105" fmla="*/ 5059948 h 5613627"/>
              <a:gd name="connsiteX106" fmla="*/ 2708938 w 5992069"/>
              <a:gd name="connsiteY106" fmla="*/ 5007697 h 5613627"/>
              <a:gd name="connsiteX107" fmla="*/ 2735063 w 5992069"/>
              <a:gd name="connsiteY107" fmla="*/ 4955445 h 5613627"/>
              <a:gd name="connsiteX108" fmla="*/ 2761189 w 5992069"/>
              <a:gd name="connsiteY108" fmla="*/ 4938028 h 5613627"/>
              <a:gd name="connsiteX109" fmla="*/ 2796023 w 5992069"/>
              <a:gd name="connsiteY109" fmla="*/ 4894485 h 5613627"/>
              <a:gd name="connsiteX110" fmla="*/ 2804732 w 5992069"/>
              <a:gd name="connsiteY110" fmla="*/ 4859651 h 5613627"/>
              <a:gd name="connsiteX111" fmla="*/ 2865692 w 5992069"/>
              <a:gd name="connsiteY111" fmla="*/ 4781274 h 5613627"/>
              <a:gd name="connsiteX112" fmla="*/ 2874400 w 5992069"/>
              <a:gd name="connsiteY112" fmla="*/ 4755148 h 5613627"/>
              <a:gd name="connsiteX113" fmla="*/ 2926652 w 5992069"/>
              <a:gd name="connsiteY113" fmla="*/ 4668062 h 5613627"/>
              <a:gd name="connsiteX114" fmla="*/ 2944069 w 5992069"/>
              <a:gd name="connsiteY114" fmla="*/ 4615811 h 5613627"/>
              <a:gd name="connsiteX115" fmla="*/ 2996320 w 5992069"/>
              <a:gd name="connsiteY115" fmla="*/ 4520017 h 5613627"/>
              <a:gd name="connsiteX116" fmla="*/ 3013738 w 5992069"/>
              <a:gd name="connsiteY116" fmla="*/ 4467765 h 5613627"/>
              <a:gd name="connsiteX117" fmla="*/ 3048572 w 5992069"/>
              <a:gd name="connsiteY117" fmla="*/ 4415514 h 5613627"/>
              <a:gd name="connsiteX118" fmla="*/ 3083406 w 5992069"/>
              <a:gd name="connsiteY118" fmla="*/ 4319720 h 5613627"/>
              <a:gd name="connsiteX119" fmla="*/ 3109532 w 5992069"/>
              <a:gd name="connsiteY119" fmla="*/ 4250051 h 5613627"/>
              <a:gd name="connsiteX120" fmla="*/ 3126949 w 5992069"/>
              <a:gd name="connsiteY120" fmla="*/ 4197800 h 5613627"/>
              <a:gd name="connsiteX121" fmla="*/ 3161783 w 5992069"/>
              <a:gd name="connsiteY121" fmla="*/ 4154257 h 5613627"/>
              <a:gd name="connsiteX122" fmla="*/ 3196618 w 5992069"/>
              <a:gd name="connsiteY122" fmla="*/ 4102005 h 5613627"/>
              <a:gd name="connsiteX123" fmla="*/ 3231452 w 5992069"/>
              <a:gd name="connsiteY123" fmla="*/ 4049754 h 5613627"/>
              <a:gd name="connsiteX124" fmla="*/ 3274995 w 5992069"/>
              <a:gd name="connsiteY124" fmla="*/ 3997502 h 5613627"/>
              <a:gd name="connsiteX125" fmla="*/ 3283703 w 5992069"/>
              <a:gd name="connsiteY125" fmla="*/ 3971377 h 5613627"/>
              <a:gd name="connsiteX126" fmla="*/ 3318538 w 5992069"/>
              <a:gd name="connsiteY126" fmla="*/ 3927834 h 5613627"/>
              <a:gd name="connsiteX127" fmla="*/ 3353372 w 5992069"/>
              <a:gd name="connsiteY127" fmla="*/ 3901708 h 5613627"/>
              <a:gd name="connsiteX128" fmla="*/ 3414332 w 5992069"/>
              <a:gd name="connsiteY128" fmla="*/ 3840748 h 5613627"/>
              <a:gd name="connsiteX129" fmla="*/ 3457875 w 5992069"/>
              <a:gd name="connsiteY129" fmla="*/ 3788497 h 5613627"/>
              <a:gd name="connsiteX130" fmla="*/ 3492709 w 5992069"/>
              <a:gd name="connsiteY130" fmla="*/ 3736245 h 5613627"/>
              <a:gd name="connsiteX131" fmla="*/ 3536252 w 5992069"/>
              <a:gd name="connsiteY131" fmla="*/ 3692702 h 5613627"/>
              <a:gd name="connsiteX132" fmla="*/ 3562378 w 5992069"/>
              <a:gd name="connsiteY132" fmla="*/ 3657868 h 5613627"/>
              <a:gd name="connsiteX133" fmla="*/ 3614629 w 5992069"/>
              <a:gd name="connsiteY133" fmla="*/ 3623034 h 5613627"/>
              <a:gd name="connsiteX134" fmla="*/ 3640755 w 5992069"/>
              <a:gd name="connsiteY134" fmla="*/ 3596908 h 5613627"/>
              <a:gd name="connsiteX135" fmla="*/ 3675589 w 5992069"/>
              <a:gd name="connsiteY135" fmla="*/ 3588200 h 5613627"/>
              <a:gd name="connsiteX136" fmla="*/ 3727840 w 5992069"/>
              <a:gd name="connsiteY136" fmla="*/ 3570782 h 5613627"/>
              <a:gd name="connsiteX137" fmla="*/ 3753966 w 5992069"/>
              <a:gd name="connsiteY137" fmla="*/ 3562074 h 5613627"/>
              <a:gd name="connsiteX138" fmla="*/ 3780092 w 5992069"/>
              <a:gd name="connsiteY138" fmla="*/ 3544657 h 5613627"/>
              <a:gd name="connsiteX139" fmla="*/ 3814926 w 5992069"/>
              <a:gd name="connsiteY139" fmla="*/ 3535948 h 5613627"/>
              <a:gd name="connsiteX140" fmla="*/ 3867178 w 5992069"/>
              <a:gd name="connsiteY140" fmla="*/ 3518531 h 5613627"/>
              <a:gd name="connsiteX141" fmla="*/ 3936846 w 5992069"/>
              <a:gd name="connsiteY141" fmla="*/ 3501114 h 5613627"/>
              <a:gd name="connsiteX142" fmla="*/ 3962972 w 5992069"/>
              <a:gd name="connsiteY142" fmla="*/ 3483697 h 5613627"/>
              <a:gd name="connsiteX143" fmla="*/ 4058766 w 5992069"/>
              <a:gd name="connsiteY143" fmla="*/ 3466280 h 5613627"/>
              <a:gd name="connsiteX144" fmla="*/ 4084892 w 5992069"/>
              <a:gd name="connsiteY144" fmla="*/ 3457571 h 5613627"/>
              <a:gd name="connsiteX145" fmla="*/ 4163269 w 5992069"/>
              <a:gd name="connsiteY145" fmla="*/ 3440154 h 5613627"/>
              <a:gd name="connsiteX146" fmla="*/ 4215520 w 5992069"/>
              <a:gd name="connsiteY146" fmla="*/ 3414028 h 5613627"/>
              <a:gd name="connsiteX147" fmla="*/ 4302606 w 5992069"/>
              <a:gd name="connsiteY147" fmla="*/ 3361777 h 5613627"/>
              <a:gd name="connsiteX148" fmla="*/ 4337440 w 5992069"/>
              <a:gd name="connsiteY148" fmla="*/ 3353068 h 5613627"/>
              <a:gd name="connsiteX149" fmla="*/ 4363566 w 5992069"/>
              <a:gd name="connsiteY149" fmla="*/ 3344360 h 5613627"/>
              <a:gd name="connsiteX150" fmla="*/ 4389692 w 5992069"/>
              <a:gd name="connsiteY150" fmla="*/ 3326942 h 5613627"/>
              <a:gd name="connsiteX151" fmla="*/ 4529029 w 5992069"/>
              <a:gd name="connsiteY151" fmla="*/ 3326942 h 5613627"/>
              <a:gd name="connsiteX152" fmla="*/ 4616115 w 5992069"/>
              <a:gd name="connsiteY152" fmla="*/ 3344360 h 5613627"/>
              <a:gd name="connsiteX153" fmla="*/ 4668366 w 5992069"/>
              <a:gd name="connsiteY153" fmla="*/ 3361777 h 5613627"/>
              <a:gd name="connsiteX154" fmla="*/ 4703200 w 5992069"/>
              <a:gd name="connsiteY154" fmla="*/ 3370485 h 5613627"/>
              <a:gd name="connsiteX155" fmla="*/ 4781578 w 5992069"/>
              <a:gd name="connsiteY155" fmla="*/ 3396611 h 5613627"/>
              <a:gd name="connsiteX156" fmla="*/ 4816412 w 5992069"/>
              <a:gd name="connsiteY156" fmla="*/ 3405320 h 5613627"/>
              <a:gd name="connsiteX157" fmla="*/ 5016709 w 5992069"/>
              <a:gd name="connsiteY157" fmla="*/ 3422737 h 5613627"/>
              <a:gd name="connsiteX158" fmla="*/ 5460846 w 5992069"/>
              <a:gd name="connsiteY158" fmla="*/ 3405320 h 5613627"/>
              <a:gd name="connsiteX159" fmla="*/ 5495680 w 5992069"/>
              <a:gd name="connsiteY159" fmla="*/ 3396611 h 5613627"/>
              <a:gd name="connsiteX160" fmla="*/ 5547932 w 5992069"/>
              <a:gd name="connsiteY160" fmla="*/ 3387902 h 5613627"/>
              <a:gd name="connsiteX161" fmla="*/ 5643726 w 5992069"/>
              <a:gd name="connsiteY161" fmla="*/ 3361777 h 5613627"/>
              <a:gd name="connsiteX162" fmla="*/ 5704686 w 5992069"/>
              <a:gd name="connsiteY162" fmla="*/ 3326942 h 5613627"/>
              <a:gd name="connsiteX163" fmla="*/ 5748229 w 5992069"/>
              <a:gd name="connsiteY163" fmla="*/ 3318234 h 5613627"/>
              <a:gd name="connsiteX164" fmla="*/ 5774355 w 5992069"/>
              <a:gd name="connsiteY164" fmla="*/ 3309525 h 5613627"/>
              <a:gd name="connsiteX165" fmla="*/ 5844023 w 5992069"/>
              <a:gd name="connsiteY165" fmla="*/ 3292108 h 5613627"/>
              <a:gd name="connsiteX166" fmla="*/ 5913692 w 5992069"/>
              <a:gd name="connsiteY166" fmla="*/ 3231148 h 5613627"/>
              <a:gd name="connsiteX167" fmla="*/ 5922400 w 5992069"/>
              <a:gd name="connsiteY167" fmla="*/ 3205022 h 5613627"/>
              <a:gd name="connsiteX168" fmla="*/ 5939818 w 5992069"/>
              <a:gd name="connsiteY168" fmla="*/ 3170188 h 5613627"/>
              <a:gd name="connsiteX169" fmla="*/ 5948526 w 5992069"/>
              <a:gd name="connsiteY169" fmla="*/ 3109228 h 5613627"/>
              <a:gd name="connsiteX170" fmla="*/ 5957235 w 5992069"/>
              <a:gd name="connsiteY170" fmla="*/ 3083102 h 5613627"/>
              <a:gd name="connsiteX171" fmla="*/ 5965943 w 5992069"/>
              <a:gd name="connsiteY171" fmla="*/ 3048268 h 5613627"/>
              <a:gd name="connsiteX172" fmla="*/ 5974652 w 5992069"/>
              <a:gd name="connsiteY172" fmla="*/ 2917640 h 5613627"/>
              <a:gd name="connsiteX173" fmla="*/ 5992069 w 5992069"/>
              <a:gd name="connsiteY173" fmla="*/ 2847971 h 5613627"/>
              <a:gd name="connsiteX174" fmla="*/ 5983360 w 5992069"/>
              <a:gd name="connsiteY174" fmla="*/ 2638965 h 5613627"/>
              <a:gd name="connsiteX175" fmla="*/ 5974652 w 5992069"/>
              <a:gd name="connsiteY175" fmla="*/ 2586714 h 5613627"/>
              <a:gd name="connsiteX176" fmla="*/ 5965943 w 5992069"/>
              <a:gd name="connsiteY176" fmla="*/ 2499628 h 5613627"/>
              <a:gd name="connsiteX177" fmla="*/ 5957235 w 5992069"/>
              <a:gd name="connsiteY177" fmla="*/ 2438668 h 5613627"/>
              <a:gd name="connsiteX178" fmla="*/ 5948526 w 5992069"/>
              <a:gd name="connsiteY178" fmla="*/ 2360291 h 5613627"/>
              <a:gd name="connsiteX179" fmla="*/ 5931109 w 5992069"/>
              <a:gd name="connsiteY179" fmla="*/ 2290622 h 5613627"/>
              <a:gd name="connsiteX180" fmla="*/ 5913692 w 5992069"/>
              <a:gd name="connsiteY180" fmla="*/ 2186120 h 5613627"/>
              <a:gd name="connsiteX181" fmla="*/ 5887566 w 5992069"/>
              <a:gd name="connsiteY181" fmla="*/ 1794234 h 5613627"/>
              <a:gd name="connsiteX182" fmla="*/ 5878858 w 5992069"/>
              <a:gd name="connsiteY182" fmla="*/ 1576520 h 5613627"/>
              <a:gd name="connsiteX183" fmla="*/ 5861440 w 5992069"/>
              <a:gd name="connsiteY183" fmla="*/ 1498142 h 5613627"/>
              <a:gd name="connsiteX184" fmla="*/ 5852732 w 5992069"/>
              <a:gd name="connsiteY184" fmla="*/ 1437182 h 5613627"/>
              <a:gd name="connsiteX185" fmla="*/ 5826606 w 5992069"/>
              <a:gd name="connsiteY185" fmla="*/ 1289137 h 5613627"/>
              <a:gd name="connsiteX186" fmla="*/ 5809189 w 5992069"/>
              <a:gd name="connsiteY186" fmla="*/ 1228177 h 5613627"/>
              <a:gd name="connsiteX187" fmla="*/ 5791772 w 5992069"/>
              <a:gd name="connsiteY187" fmla="*/ 1106257 h 5613627"/>
              <a:gd name="connsiteX188" fmla="*/ 5765646 w 5992069"/>
              <a:gd name="connsiteY188" fmla="*/ 1027880 h 5613627"/>
              <a:gd name="connsiteX189" fmla="*/ 5739520 w 5992069"/>
              <a:gd name="connsiteY189" fmla="*/ 958211 h 5613627"/>
              <a:gd name="connsiteX190" fmla="*/ 5722103 w 5992069"/>
              <a:gd name="connsiteY190" fmla="*/ 592451 h 5613627"/>
              <a:gd name="connsiteX191" fmla="*/ 5704686 w 5992069"/>
              <a:gd name="connsiteY191" fmla="*/ 453114 h 5613627"/>
              <a:gd name="connsiteX192" fmla="*/ 5695978 w 5992069"/>
              <a:gd name="connsiteY192" fmla="*/ 383445 h 5613627"/>
              <a:gd name="connsiteX193" fmla="*/ 5687269 w 5992069"/>
              <a:gd name="connsiteY193" fmla="*/ 174440 h 5613627"/>
              <a:gd name="connsiteX194" fmla="*/ 5678560 w 5992069"/>
              <a:gd name="connsiteY194" fmla="*/ 148314 h 5613627"/>
              <a:gd name="connsiteX195" fmla="*/ 5661143 w 5992069"/>
              <a:gd name="connsiteY195" fmla="*/ 122188 h 5613627"/>
              <a:gd name="connsiteX196" fmla="*/ 5652435 w 5992069"/>
              <a:gd name="connsiteY196" fmla="*/ 96062 h 5613627"/>
              <a:gd name="connsiteX197" fmla="*/ 5574058 w 5992069"/>
              <a:gd name="connsiteY197" fmla="*/ 61228 h 5613627"/>
              <a:gd name="connsiteX198" fmla="*/ 5521806 w 5992069"/>
              <a:gd name="connsiteY198" fmla="*/ 43811 h 5613627"/>
              <a:gd name="connsiteX199" fmla="*/ 5495680 w 5992069"/>
              <a:gd name="connsiteY199" fmla="*/ 26394 h 5613627"/>
              <a:gd name="connsiteX200" fmla="*/ 5460846 w 5992069"/>
              <a:gd name="connsiteY200" fmla="*/ 17685 h 561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5992069" h="5613627">
                <a:moveTo>
                  <a:pt x="5460846" y="17685"/>
                </a:moveTo>
                <a:lnTo>
                  <a:pt x="5460846" y="17685"/>
                </a:lnTo>
                <a:lnTo>
                  <a:pt x="5016709" y="8977"/>
                </a:lnTo>
                <a:cubicBezTo>
                  <a:pt x="5007529" y="8977"/>
                  <a:pt x="4999489" y="15459"/>
                  <a:pt x="4990583" y="17685"/>
                </a:cubicBezTo>
                <a:cubicBezTo>
                  <a:pt x="4973670" y="21913"/>
                  <a:pt x="4909219" y="33437"/>
                  <a:pt x="4894789" y="35102"/>
                </a:cubicBezTo>
                <a:cubicBezTo>
                  <a:pt x="4836827" y="41790"/>
                  <a:pt x="4778675" y="46714"/>
                  <a:pt x="4720618" y="52520"/>
                </a:cubicBezTo>
                <a:cubicBezTo>
                  <a:pt x="4597338" y="50149"/>
                  <a:pt x="4294396" y="50291"/>
                  <a:pt x="4119726" y="35102"/>
                </a:cubicBezTo>
                <a:cubicBezTo>
                  <a:pt x="4102135" y="33572"/>
                  <a:pt x="4084977" y="28728"/>
                  <a:pt x="4067475" y="26394"/>
                </a:cubicBezTo>
                <a:cubicBezTo>
                  <a:pt x="4041419" y="22920"/>
                  <a:pt x="4015204" y="20756"/>
                  <a:pt x="3989098" y="17685"/>
                </a:cubicBezTo>
                <a:lnTo>
                  <a:pt x="3919429" y="8977"/>
                </a:lnTo>
                <a:cubicBezTo>
                  <a:pt x="3888304" y="40101"/>
                  <a:pt x="3894717" y="43811"/>
                  <a:pt x="3841052" y="43811"/>
                </a:cubicBezTo>
                <a:cubicBezTo>
                  <a:pt x="3698782" y="43811"/>
                  <a:pt x="3556572" y="38005"/>
                  <a:pt x="3414332" y="35102"/>
                </a:cubicBezTo>
                <a:cubicBezTo>
                  <a:pt x="3379498" y="32199"/>
                  <a:pt x="3344592" y="30053"/>
                  <a:pt x="3309829" y="26394"/>
                </a:cubicBezTo>
                <a:cubicBezTo>
                  <a:pt x="3289415" y="24245"/>
                  <a:pt x="3269395" y="17685"/>
                  <a:pt x="3248869" y="17685"/>
                </a:cubicBezTo>
                <a:cubicBezTo>
                  <a:pt x="3239689" y="17685"/>
                  <a:pt x="3231775" y="24752"/>
                  <a:pt x="3222743" y="26394"/>
                </a:cubicBezTo>
                <a:cubicBezTo>
                  <a:pt x="3199717" y="30581"/>
                  <a:pt x="3176206" y="31543"/>
                  <a:pt x="3153075" y="35102"/>
                </a:cubicBezTo>
                <a:cubicBezTo>
                  <a:pt x="3138445" y="37353"/>
                  <a:pt x="3124046" y="40908"/>
                  <a:pt x="3109532" y="43811"/>
                </a:cubicBezTo>
                <a:cubicBezTo>
                  <a:pt x="2740957" y="24411"/>
                  <a:pt x="3137052" y="43395"/>
                  <a:pt x="2482515" y="26394"/>
                </a:cubicBezTo>
                <a:cubicBezTo>
                  <a:pt x="2412809" y="24583"/>
                  <a:pt x="2343217" y="19406"/>
                  <a:pt x="2273509" y="17685"/>
                </a:cubicBezTo>
                <a:lnTo>
                  <a:pt x="1777120" y="8977"/>
                </a:lnTo>
                <a:cubicBezTo>
                  <a:pt x="1717697" y="-5880"/>
                  <a:pt x="1766002" y="-1832"/>
                  <a:pt x="1707452" y="17685"/>
                </a:cubicBezTo>
                <a:cubicBezTo>
                  <a:pt x="1682768" y="25913"/>
                  <a:pt x="1599354" y="34769"/>
                  <a:pt x="1585532" y="35102"/>
                </a:cubicBezTo>
                <a:cubicBezTo>
                  <a:pt x="1370763" y="40277"/>
                  <a:pt x="1155909" y="40908"/>
                  <a:pt x="941098" y="43811"/>
                </a:cubicBezTo>
                <a:cubicBezTo>
                  <a:pt x="935292" y="49617"/>
                  <a:pt x="931766" y="59801"/>
                  <a:pt x="923680" y="61228"/>
                </a:cubicBezTo>
                <a:cubicBezTo>
                  <a:pt x="880705" y="68812"/>
                  <a:pt x="836624" y="67516"/>
                  <a:pt x="793052" y="69937"/>
                </a:cubicBezTo>
                <a:lnTo>
                  <a:pt x="610172" y="78645"/>
                </a:lnTo>
                <a:cubicBezTo>
                  <a:pt x="586949" y="84451"/>
                  <a:pt x="563909" y="91046"/>
                  <a:pt x="540503" y="96062"/>
                </a:cubicBezTo>
                <a:cubicBezTo>
                  <a:pt x="523238" y="99762"/>
                  <a:pt x="505489" y="100940"/>
                  <a:pt x="488252" y="104771"/>
                </a:cubicBezTo>
                <a:cubicBezTo>
                  <a:pt x="479291" y="106762"/>
                  <a:pt x="470982" y="111065"/>
                  <a:pt x="462126" y="113480"/>
                </a:cubicBezTo>
                <a:cubicBezTo>
                  <a:pt x="439032" y="119778"/>
                  <a:pt x="415167" y="123328"/>
                  <a:pt x="392458" y="130897"/>
                </a:cubicBezTo>
                <a:cubicBezTo>
                  <a:pt x="383749" y="133800"/>
                  <a:pt x="375188" y="137190"/>
                  <a:pt x="366332" y="139605"/>
                </a:cubicBezTo>
                <a:cubicBezTo>
                  <a:pt x="343238" y="145903"/>
                  <a:pt x="320136" y="152327"/>
                  <a:pt x="296663" y="157022"/>
                </a:cubicBezTo>
                <a:cubicBezTo>
                  <a:pt x="244119" y="167531"/>
                  <a:pt x="267162" y="161050"/>
                  <a:pt x="226995" y="174440"/>
                </a:cubicBezTo>
                <a:cubicBezTo>
                  <a:pt x="221189" y="183148"/>
                  <a:pt x="216116" y="192392"/>
                  <a:pt x="209578" y="200565"/>
                </a:cubicBezTo>
                <a:cubicBezTo>
                  <a:pt x="204449" y="206976"/>
                  <a:pt x="197086" y="211413"/>
                  <a:pt x="192160" y="217982"/>
                </a:cubicBezTo>
                <a:cubicBezTo>
                  <a:pt x="141358" y="285717"/>
                  <a:pt x="179824" y="255235"/>
                  <a:pt x="131200" y="287651"/>
                </a:cubicBezTo>
                <a:cubicBezTo>
                  <a:pt x="128297" y="296360"/>
                  <a:pt x="128000" y="306433"/>
                  <a:pt x="122492" y="313777"/>
                </a:cubicBezTo>
                <a:cubicBezTo>
                  <a:pt x="110176" y="330198"/>
                  <a:pt x="78949" y="357320"/>
                  <a:pt x="78949" y="357320"/>
                </a:cubicBezTo>
                <a:cubicBezTo>
                  <a:pt x="57747" y="420926"/>
                  <a:pt x="65985" y="391760"/>
                  <a:pt x="52823" y="444405"/>
                </a:cubicBezTo>
                <a:cubicBezTo>
                  <a:pt x="49920" y="577937"/>
                  <a:pt x="49562" y="711548"/>
                  <a:pt x="44115" y="845000"/>
                </a:cubicBezTo>
                <a:cubicBezTo>
                  <a:pt x="43741" y="854172"/>
                  <a:pt x="36619" y="862026"/>
                  <a:pt x="35406" y="871125"/>
                </a:cubicBezTo>
                <a:cubicBezTo>
                  <a:pt x="30786" y="905773"/>
                  <a:pt x="29601" y="940794"/>
                  <a:pt x="26698" y="975628"/>
                </a:cubicBezTo>
                <a:cubicBezTo>
                  <a:pt x="23795" y="1059811"/>
                  <a:pt x="23990" y="1144158"/>
                  <a:pt x="17989" y="1228177"/>
                </a:cubicBezTo>
                <a:cubicBezTo>
                  <a:pt x="15269" y="1266261"/>
                  <a:pt x="1068" y="1303210"/>
                  <a:pt x="572" y="1341388"/>
                </a:cubicBezTo>
                <a:cubicBezTo>
                  <a:pt x="-1841" y="1527178"/>
                  <a:pt x="3818" y="1713012"/>
                  <a:pt x="9280" y="1898737"/>
                </a:cubicBezTo>
                <a:cubicBezTo>
                  <a:pt x="10145" y="1928151"/>
                  <a:pt x="20429" y="1937232"/>
                  <a:pt x="35406" y="1959697"/>
                </a:cubicBezTo>
                <a:cubicBezTo>
                  <a:pt x="92444" y="2187837"/>
                  <a:pt x="36577" y="1953117"/>
                  <a:pt x="52823" y="2586714"/>
                </a:cubicBezTo>
                <a:cubicBezTo>
                  <a:pt x="53571" y="2615878"/>
                  <a:pt x="59005" y="2644736"/>
                  <a:pt x="61532" y="2673800"/>
                </a:cubicBezTo>
                <a:cubicBezTo>
                  <a:pt x="64811" y="2711506"/>
                  <a:pt x="67879" y="2749236"/>
                  <a:pt x="70240" y="2787011"/>
                </a:cubicBezTo>
                <a:cubicBezTo>
                  <a:pt x="73685" y="2842134"/>
                  <a:pt x="75014" y="2897384"/>
                  <a:pt x="78949" y="2952474"/>
                </a:cubicBezTo>
                <a:cubicBezTo>
                  <a:pt x="80822" y="2978694"/>
                  <a:pt x="85166" y="3004683"/>
                  <a:pt x="87658" y="3030851"/>
                </a:cubicBezTo>
                <a:cubicBezTo>
                  <a:pt x="90972" y="3065649"/>
                  <a:pt x="87888" y="3101443"/>
                  <a:pt x="96366" y="3135354"/>
                </a:cubicBezTo>
                <a:cubicBezTo>
                  <a:pt x="99886" y="3149435"/>
                  <a:pt x="113783" y="3158577"/>
                  <a:pt x="122492" y="3170188"/>
                </a:cubicBezTo>
                <a:cubicBezTo>
                  <a:pt x="144014" y="3234756"/>
                  <a:pt x="131698" y="3206019"/>
                  <a:pt x="157326" y="3257274"/>
                </a:cubicBezTo>
                <a:cubicBezTo>
                  <a:pt x="132700" y="3405040"/>
                  <a:pt x="157074" y="3244671"/>
                  <a:pt x="139909" y="3570782"/>
                </a:cubicBezTo>
                <a:cubicBezTo>
                  <a:pt x="138679" y="3594153"/>
                  <a:pt x="133319" y="3617143"/>
                  <a:pt x="131200" y="3640451"/>
                </a:cubicBezTo>
                <a:cubicBezTo>
                  <a:pt x="124609" y="3712955"/>
                  <a:pt x="113783" y="3858165"/>
                  <a:pt x="113783" y="3858165"/>
                </a:cubicBezTo>
                <a:cubicBezTo>
                  <a:pt x="116686" y="3945251"/>
                  <a:pt x="117789" y="4032415"/>
                  <a:pt x="122492" y="4119422"/>
                </a:cubicBezTo>
                <a:cubicBezTo>
                  <a:pt x="123389" y="4136016"/>
                  <a:pt x="136693" y="4213337"/>
                  <a:pt x="139909" y="4232634"/>
                </a:cubicBezTo>
                <a:cubicBezTo>
                  <a:pt x="148756" y="4347642"/>
                  <a:pt x="154286" y="4344049"/>
                  <a:pt x="139909" y="4459057"/>
                </a:cubicBezTo>
                <a:cubicBezTo>
                  <a:pt x="138770" y="4468166"/>
                  <a:pt x="133615" y="4476326"/>
                  <a:pt x="131200" y="4485182"/>
                </a:cubicBezTo>
                <a:cubicBezTo>
                  <a:pt x="63536" y="4733279"/>
                  <a:pt x="160194" y="4392412"/>
                  <a:pt x="96366" y="4615811"/>
                </a:cubicBezTo>
                <a:cubicBezTo>
                  <a:pt x="77707" y="4858399"/>
                  <a:pt x="83341" y="4726840"/>
                  <a:pt x="105075" y="5147034"/>
                </a:cubicBezTo>
                <a:cubicBezTo>
                  <a:pt x="108949" y="5221933"/>
                  <a:pt x="107337" y="5241866"/>
                  <a:pt x="148618" y="5303788"/>
                </a:cubicBezTo>
                <a:cubicBezTo>
                  <a:pt x="160229" y="5321205"/>
                  <a:pt x="163593" y="5349420"/>
                  <a:pt x="183452" y="5356040"/>
                </a:cubicBezTo>
                <a:cubicBezTo>
                  <a:pt x="200869" y="5361846"/>
                  <a:pt x="220427" y="5363273"/>
                  <a:pt x="235703" y="5373457"/>
                </a:cubicBezTo>
                <a:cubicBezTo>
                  <a:pt x="271788" y="5397513"/>
                  <a:pt x="251675" y="5388336"/>
                  <a:pt x="296663" y="5399582"/>
                </a:cubicBezTo>
                <a:cubicBezTo>
                  <a:pt x="299566" y="5408291"/>
                  <a:pt x="297402" y="5421153"/>
                  <a:pt x="305372" y="5425708"/>
                </a:cubicBezTo>
                <a:cubicBezTo>
                  <a:pt x="320703" y="5434469"/>
                  <a:pt x="340493" y="5430134"/>
                  <a:pt x="357623" y="5434417"/>
                </a:cubicBezTo>
                <a:cubicBezTo>
                  <a:pt x="481705" y="5465438"/>
                  <a:pt x="328396" y="5441650"/>
                  <a:pt x="479543" y="5460542"/>
                </a:cubicBezTo>
                <a:lnTo>
                  <a:pt x="531795" y="5477960"/>
                </a:lnTo>
                <a:cubicBezTo>
                  <a:pt x="540503" y="5480863"/>
                  <a:pt x="548833" y="5485370"/>
                  <a:pt x="557920" y="5486668"/>
                </a:cubicBezTo>
                <a:cubicBezTo>
                  <a:pt x="578240" y="5489571"/>
                  <a:pt x="598685" y="5491705"/>
                  <a:pt x="618880" y="5495377"/>
                </a:cubicBezTo>
                <a:cubicBezTo>
                  <a:pt x="630656" y="5497518"/>
                  <a:pt x="641909" y="5502117"/>
                  <a:pt x="653715" y="5504085"/>
                </a:cubicBezTo>
                <a:cubicBezTo>
                  <a:pt x="676800" y="5507932"/>
                  <a:pt x="700160" y="5509891"/>
                  <a:pt x="723383" y="5512794"/>
                </a:cubicBezTo>
                <a:cubicBezTo>
                  <a:pt x="847533" y="5554176"/>
                  <a:pt x="718355" y="5512602"/>
                  <a:pt x="810469" y="5538920"/>
                </a:cubicBezTo>
                <a:cubicBezTo>
                  <a:pt x="819295" y="5541442"/>
                  <a:pt x="827563" y="5545986"/>
                  <a:pt x="836595" y="5547628"/>
                </a:cubicBezTo>
                <a:cubicBezTo>
                  <a:pt x="859621" y="5551815"/>
                  <a:pt x="883132" y="5552778"/>
                  <a:pt x="906263" y="5556337"/>
                </a:cubicBezTo>
                <a:cubicBezTo>
                  <a:pt x="920893" y="5558588"/>
                  <a:pt x="935176" y="5562794"/>
                  <a:pt x="949806" y="5565045"/>
                </a:cubicBezTo>
                <a:cubicBezTo>
                  <a:pt x="972938" y="5568604"/>
                  <a:pt x="996252" y="5570851"/>
                  <a:pt x="1019475" y="5573754"/>
                </a:cubicBezTo>
                <a:cubicBezTo>
                  <a:pt x="1131579" y="5648492"/>
                  <a:pt x="1045183" y="5598158"/>
                  <a:pt x="1359109" y="5582462"/>
                </a:cubicBezTo>
                <a:cubicBezTo>
                  <a:pt x="1371063" y="5581864"/>
                  <a:pt x="1382259" y="5576350"/>
                  <a:pt x="1393943" y="5573754"/>
                </a:cubicBezTo>
                <a:cubicBezTo>
                  <a:pt x="1408392" y="5570543"/>
                  <a:pt x="1423206" y="5568940"/>
                  <a:pt x="1437486" y="5565045"/>
                </a:cubicBezTo>
                <a:cubicBezTo>
                  <a:pt x="1455199" y="5560214"/>
                  <a:pt x="1471693" y="5551011"/>
                  <a:pt x="1489738" y="5547628"/>
                </a:cubicBezTo>
                <a:cubicBezTo>
                  <a:pt x="1518411" y="5542252"/>
                  <a:pt x="1547795" y="5541823"/>
                  <a:pt x="1576823" y="5538920"/>
                </a:cubicBezTo>
                <a:cubicBezTo>
                  <a:pt x="1588435" y="5533114"/>
                  <a:pt x="1599502" y="5526060"/>
                  <a:pt x="1611658" y="5521502"/>
                </a:cubicBezTo>
                <a:cubicBezTo>
                  <a:pt x="1622865" y="5517300"/>
                  <a:pt x="1634984" y="5516082"/>
                  <a:pt x="1646492" y="5512794"/>
                </a:cubicBezTo>
                <a:cubicBezTo>
                  <a:pt x="1687020" y="5501215"/>
                  <a:pt x="1663035" y="5502966"/>
                  <a:pt x="1716160" y="5495377"/>
                </a:cubicBezTo>
                <a:cubicBezTo>
                  <a:pt x="1792089" y="5484530"/>
                  <a:pt x="1826017" y="5485744"/>
                  <a:pt x="1907749" y="5477960"/>
                </a:cubicBezTo>
                <a:cubicBezTo>
                  <a:pt x="1931047" y="5475741"/>
                  <a:pt x="1954195" y="5472154"/>
                  <a:pt x="1977418" y="5469251"/>
                </a:cubicBezTo>
                <a:cubicBezTo>
                  <a:pt x="2065177" y="5439996"/>
                  <a:pt x="1929079" y="5484623"/>
                  <a:pt x="2038378" y="5451834"/>
                </a:cubicBezTo>
                <a:cubicBezTo>
                  <a:pt x="2055963" y="5446559"/>
                  <a:pt x="2072818" y="5438870"/>
                  <a:pt x="2090629" y="5434417"/>
                </a:cubicBezTo>
                <a:cubicBezTo>
                  <a:pt x="2139823" y="5422118"/>
                  <a:pt x="2113727" y="5428055"/>
                  <a:pt x="2169006" y="5417000"/>
                </a:cubicBezTo>
                <a:cubicBezTo>
                  <a:pt x="2243876" y="5367085"/>
                  <a:pt x="2149151" y="5426927"/>
                  <a:pt x="2221258" y="5390874"/>
                </a:cubicBezTo>
                <a:cubicBezTo>
                  <a:pt x="2230619" y="5386193"/>
                  <a:pt x="2238022" y="5378138"/>
                  <a:pt x="2247383" y="5373457"/>
                </a:cubicBezTo>
                <a:cubicBezTo>
                  <a:pt x="2261365" y="5366466"/>
                  <a:pt x="2276412" y="5361846"/>
                  <a:pt x="2290926" y="5356040"/>
                </a:cubicBezTo>
                <a:cubicBezTo>
                  <a:pt x="2299635" y="5347331"/>
                  <a:pt x="2307701" y="5337929"/>
                  <a:pt x="2317052" y="5329914"/>
                </a:cubicBezTo>
                <a:cubicBezTo>
                  <a:pt x="2345521" y="5305512"/>
                  <a:pt x="2350437" y="5306067"/>
                  <a:pt x="2378012" y="5286371"/>
                </a:cubicBezTo>
                <a:cubicBezTo>
                  <a:pt x="2387220" y="5279794"/>
                  <a:pt x="2425287" y="5249670"/>
                  <a:pt x="2438972" y="5242828"/>
                </a:cubicBezTo>
                <a:cubicBezTo>
                  <a:pt x="2447183" y="5238723"/>
                  <a:pt x="2456389" y="5237023"/>
                  <a:pt x="2465098" y="5234120"/>
                </a:cubicBezTo>
                <a:cubicBezTo>
                  <a:pt x="2482593" y="5181631"/>
                  <a:pt x="2458974" y="5231965"/>
                  <a:pt x="2508640" y="5190577"/>
                </a:cubicBezTo>
                <a:cubicBezTo>
                  <a:pt x="2516681" y="5183876"/>
                  <a:pt x="2518657" y="5171852"/>
                  <a:pt x="2526058" y="5164451"/>
                </a:cubicBezTo>
                <a:cubicBezTo>
                  <a:pt x="2533459" y="5157050"/>
                  <a:pt x="2543810" y="5153314"/>
                  <a:pt x="2552183" y="5147034"/>
                </a:cubicBezTo>
                <a:cubicBezTo>
                  <a:pt x="2567053" y="5135882"/>
                  <a:pt x="2582583" y="5125343"/>
                  <a:pt x="2595726" y="5112200"/>
                </a:cubicBezTo>
                <a:cubicBezTo>
                  <a:pt x="2603127" y="5104799"/>
                  <a:pt x="2605742" y="5093475"/>
                  <a:pt x="2613143" y="5086074"/>
                </a:cubicBezTo>
                <a:cubicBezTo>
                  <a:pt x="2623406" y="5075811"/>
                  <a:pt x="2637715" y="5070211"/>
                  <a:pt x="2647978" y="5059948"/>
                </a:cubicBezTo>
                <a:cubicBezTo>
                  <a:pt x="2704503" y="5003423"/>
                  <a:pt x="2640897" y="5041716"/>
                  <a:pt x="2708938" y="5007697"/>
                </a:cubicBezTo>
                <a:cubicBezTo>
                  <a:pt x="2716020" y="4986448"/>
                  <a:pt x="2718181" y="4972327"/>
                  <a:pt x="2735063" y="4955445"/>
                </a:cubicBezTo>
                <a:cubicBezTo>
                  <a:pt x="2742464" y="4948044"/>
                  <a:pt x="2752480" y="4943834"/>
                  <a:pt x="2761189" y="4938028"/>
                </a:cubicBezTo>
                <a:cubicBezTo>
                  <a:pt x="2789661" y="4852617"/>
                  <a:pt x="2743502" y="4973267"/>
                  <a:pt x="2796023" y="4894485"/>
                </a:cubicBezTo>
                <a:cubicBezTo>
                  <a:pt x="2802662" y="4884526"/>
                  <a:pt x="2799871" y="4870588"/>
                  <a:pt x="2804732" y="4859651"/>
                </a:cubicBezTo>
                <a:cubicBezTo>
                  <a:pt x="2823172" y="4818162"/>
                  <a:pt x="2834542" y="4812424"/>
                  <a:pt x="2865692" y="4781274"/>
                </a:cubicBezTo>
                <a:cubicBezTo>
                  <a:pt x="2868595" y="4772565"/>
                  <a:pt x="2870048" y="4763230"/>
                  <a:pt x="2874400" y="4755148"/>
                </a:cubicBezTo>
                <a:cubicBezTo>
                  <a:pt x="2890450" y="4725341"/>
                  <a:pt x="2915947" y="4700178"/>
                  <a:pt x="2926652" y="4668062"/>
                </a:cubicBezTo>
                <a:cubicBezTo>
                  <a:pt x="2932458" y="4650645"/>
                  <a:pt x="2933885" y="4631087"/>
                  <a:pt x="2944069" y="4615811"/>
                </a:cubicBezTo>
                <a:cubicBezTo>
                  <a:pt x="2965269" y="4584011"/>
                  <a:pt x="2983148" y="4559532"/>
                  <a:pt x="2996320" y="4520017"/>
                </a:cubicBezTo>
                <a:cubicBezTo>
                  <a:pt x="3002126" y="4502600"/>
                  <a:pt x="3003554" y="4483041"/>
                  <a:pt x="3013738" y="4467765"/>
                </a:cubicBezTo>
                <a:lnTo>
                  <a:pt x="3048572" y="4415514"/>
                </a:lnTo>
                <a:cubicBezTo>
                  <a:pt x="3068527" y="4335691"/>
                  <a:pt x="3052711" y="4365762"/>
                  <a:pt x="3083406" y="4319720"/>
                </a:cubicBezTo>
                <a:cubicBezTo>
                  <a:pt x="3104053" y="4216491"/>
                  <a:pt x="3076915" y="4323440"/>
                  <a:pt x="3109532" y="4250051"/>
                </a:cubicBezTo>
                <a:cubicBezTo>
                  <a:pt x="3116988" y="4233274"/>
                  <a:pt x="3113968" y="4210782"/>
                  <a:pt x="3126949" y="4197800"/>
                </a:cubicBezTo>
                <a:cubicBezTo>
                  <a:pt x="3143148" y="4181601"/>
                  <a:pt x="3150798" y="4176226"/>
                  <a:pt x="3161783" y="4154257"/>
                </a:cubicBezTo>
                <a:cubicBezTo>
                  <a:pt x="3186990" y="4103844"/>
                  <a:pt x="3147092" y="4151531"/>
                  <a:pt x="3196618" y="4102005"/>
                </a:cubicBezTo>
                <a:cubicBezTo>
                  <a:pt x="3211430" y="4057567"/>
                  <a:pt x="3195870" y="4091265"/>
                  <a:pt x="3231452" y="4049754"/>
                </a:cubicBezTo>
                <a:cubicBezTo>
                  <a:pt x="3293568" y="3977287"/>
                  <a:pt x="3229743" y="4042757"/>
                  <a:pt x="3274995" y="3997502"/>
                </a:cubicBezTo>
                <a:cubicBezTo>
                  <a:pt x="3277898" y="3988794"/>
                  <a:pt x="3279598" y="3979587"/>
                  <a:pt x="3283703" y="3971377"/>
                </a:cubicBezTo>
                <a:cubicBezTo>
                  <a:pt x="3291740" y="3955302"/>
                  <a:pt x="3304650" y="3939407"/>
                  <a:pt x="3318538" y="3927834"/>
                </a:cubicBezTo>
                <a:cubicBezTo>
                  <a:pt x="3329688" y="3918542"/>
                  <a:pt x="3343109" y="3911971"/>
                  <a:pt x="3353372" y="3901708"/>
                </a:cubicBezTo>
                <a:cubicBezTo>
                  <a:pt x="3425771" y="3829308"/>
                  <a:pt x="3355269" y="3880122"/>
                  <a:pt x="3414332" y="3840748"/>
                </a:cubicBezTo>
                <a:cubicBezTo>
                  <a:pt x="3476570" y="3747389"/>
                  <a:pt x="3379646" y="3889077"/>
                  <a:pt x="3457875" y="3788497"/>
                </a:cubicBezTo>
                <a:cubicBezTo>
                  <a:pt x="3470727" y="3771974"/>
                  <a:pt x="3477907" y="3751047"/>
                  <a:pt x="3492709" y="3736245"/>
                </a:cubicBezTo>
                <a:cubicBezTo>
                  <a:pt x="3507223" y="3721731"/>
                  <a:pt x="3523936" y="3709123"/>
                  <a:pt x="3536252" y="3692702"/>
                </a:cubicBezTo>
                <a:cubicBezTo>
                  <a:pt x="3544961" y="3681091"/>
                  <a:pt x="3551530" y="3667511"/>
                  <a:pt x="3562378" y="3657868"/>
                </a:cubicBezTo>
                <a:cubicBezTo>
                  <a:pt x="3578023" y="3643961"/>
                  <a:pt x="3599827" y="3637836"/>
                  <a:pt x="3614629" y="3623034"/>
                </a:cubicBezTo>
                <a:cubicBezTo>
                  <a:pt x="3623338" y="3614325"/>
                  <a:pt x="3630062" y="3603018"/>
                  <a:pt x="3640755" y="3596908"/>
                </a:cubicBezTo>
                <a:cubicBezTo>
                  <a:pt x="3651147" y="3590970"/>
                  <a:pt x="3664125" y="3591639"/>
                  <a:pt x="3675589" y="3588200"/>
                </a:cubicBezTo>
                <a:cubicBezTo>
                  <a:pt x="3693174" y="3582924"/>
                  <a:pt x="3710423" y="3576588"/>
                  <a:pt x="3727840" y="3570782"/>
                </a:cubicBezTo>
                <a:lnTo>
                  <a:pt x="3753966" y="3562074"/>
                </a:lnTo>
                <a:cubicBezTo>
                  <a:pt x="3762675" y="3556268"/>
                  <a:pt x="3770472" y="3548780"/>
                  <a:pt x="3780092" y="3544657"/>
                </a:cubicBezTo>
                <a:cubicBezTo>
                  <a:pt x="3791093" y="3539942"/>
                  <a:pt x="3803462" y="3539387"/>
                  <a:pt x="3814926" y="3535948"/>
                </a:cubicBezTo>
                <a:cubicBezTo>
                  <a:pt x="3832511" y="3530672"/>
                  <a:pt x="3849367" y="3522984"/>
                  <a:pt x="3867178" y="3518531"/>
                </a:cubicBezTo>
                <a:lnTo>
                  <a:pt x="3936846" y="3501114"/>
                </a:lnTo>
                <a:cubicBezTo>
                  <a:pt x="3945555" y="3495308"/>
                  <a:pt x="3953172" y="3487372"/>
                  <a:pt x="3962972" y="3483697"/>
                </a:cubicBezTo>
                <a:cubicBezTo>
                  <a:pt x="3972714" y="3480044"/>
                  <a:pt x="4052890" y="3467259"/>
                  <a:pt x="4058766" y="3466280"/>
                </a:cubicBezTo>
                <a:cubicBezTo>
                  <a:pt x="4067475" y="3463377"/>
                  <a:pt x="4076065" y="3460093"/>
                  <a:pt x="4084892" y="3457571"/>
                </a:cubicBezTo>
                <a:cubicBezTo>
                  <a:pt x="4113595" y="3449370"/>
                  <a:pt x="4133330" y="3446141"/>
                  <a:pt x="4163269" y="3440154"/>
                </a:cubicBezTo>
                <a:cubicBezTo>
                  <a:pt x="4279254" y="3362832"/>
                  <a:pt x="4107354" y="3474120"/>
                  <a:pt x="4215520" y="3414028"/>
                </a:cubicBezTo>
                <a:cubicBezTo>
                  <a:pt x="4257586" y="3390658"/>
                  <a:pt x="4262065" y="3376980"/>
                  <a:pt x="4302606" y="3361777"/>
                </a:cubicBezTo>
                <a:cubicBezTo>
                  <a:pt x="4313813" y="3357574"/>
                  <a:pt x="4325932" y="3356356"/>
                  <a:pt x="4337440" y="3353068"/>
                </a:cubicBezTo>
                <a:cubicBezTo>
                  <a:pt x="4346266" y="3350546"/>
                  <a:pt x="4354857" y="3347263"/>
                  <a:pt x="4363566" y="3344360"/>
                </a:cubicBezTo>
                <a:cubicBezTo>
                  <a:pt x="4372275" y="3338554"/>
                  <a:pt x="4380330" y="3331623"/>
                  <a:pt x="4389692" y="3326942"/>
                </a:cubicBezTo>
                <a:cubicBezTo>
                  <a:pt x="4433801" y="3304887"/>
                  <a:pt x="4480565" y="3323214"/>
                  <a:pt x="4529029" y="3326942"/>
                </a:cubicBezTo>
                <a:cubicBezTo>
                  <a:pt x="4601476" y="3351092"/>
                  <a:pt x="4486035" y="3314341"/>
                  <a:pt x="4616115" y="3344360"/>
                </a:cubicBezTo>
                <a:cubicBezTo>
                  <a:pt x="4634004" y="3348488"/>
                  <a:pt x="4650555" y="3357324"/>
                  <a:pt x="4668366" y="3361777"/>
                </a:cubicBezTo>
                <a:lnTo>
                  <a:pt x="4703200" y="3370485"/>
                </a:lnTo>
                <a:cubicBezTo>
                  <a:pt x="4746668" y="3399463"/>
                  <a:pt x="4714532" y="3383201"/>
                  <a:pt x="4781578" y="3396611"/>
                </a:cubicBezTo>
                <a:cubicBezTo>
                  <a:pt x="4793314" y="3398958"/>
                  <a:pt x="4804516" y="3403998"/>
                  <a:pt x="4816412" y="3405320"/>
                </a:cubicBezTo>
                <a:cubicBezTo>
                  <a:pt x="4883020" y="3412721"/>
                  <a:pt x="5016709" y="3422737"/>
                  <a:pt x="5016709" y="3422737"/>
                </a:cubicBezTo>
                <a:cubicBezTo>
                  <a:pt x="5099427" y="3420719"/>
                  <a:pt x="5329670" y="3424059"/>
                  <a:pt x="5460846" y="3405320"/>
                </a:cubicBezTo>
                <a:cubicBezTo>
                  <a:pt x="5472694" y="3403627"/>
                  <a:pt x="5483944" y="3398958"/>
                  <a:pt x="5495680" y="3396611"/>
                </a:cubicBezTo>
                <a:cubicBezTo>
                  <a:pt x="5512995" y="3393148"/>
                  <a:pt x="5530666" y="3391602"/>
                  <a:pt x="5547932" y="3387902"/>
                </a:cubicBezTo>
                <a:cubicBezTo>
                  <a:pt x="5602930" y="3376117"/>
                  <a:pt x="5603932" y="3375041"/>
                  <a:pt x="5643726" y="3361777"/>
                </a:cubicBezTo>
                <a:cubicBezTo>
                  <a:pt x="5662834" y="3349038"/>
                  <a:pt x="5682593" y="3334307"/>
                  <a:pt x="5704686" y="3326942"/>
                </a:cubicBezTo>
                <a:cubicBezTo>
                  <a:pt x="5718728" y="3322261"/>
                  <a:pt x="5733869" y="3321824"/>
                  <a:pt x="5748229" y="3318234"/>
                </a:cubicBezTo>
                <a:cubicBezTo>
                  <a:pt x="5757135" y="3316008"/>
                  <a:pt x="5765499" y="3311940"/>
                  <a:pt x="5774355" y="3309525"/>
                </a:cubicBezTo>
                <a:cubicBezTo>
                  <a:pt x="5797449" y="3303227"/>
                  <a:pt x="5844023" y="3292108"/>
                  <a:pt x="5844023" y="3292108"/>
                </a:cubicBezTo>
                <a:cubicBezTo>
                  <a:pt x="5904984" y="3251468"/>
                  <a:pt x="5884664" y="3274691"/>
                  <a:pt x="5913692" y="3231148"/>
                </a:cubicBezTo>
                <a:cubicBezTo>
                  <a:pt x="5916595" y="3222439"/>
                  <a:pt x="5918784" y="3213459"/>
                  <a:pt x="5922400" y="3205022"/>
                </a:cubicBezTo>
                <a:cubicBezTo>
                  <a:pt x="5927514" y="3193090"/>
                  <a:pt x="5936402" y="3182713"/>
                  <a:pt x="5939818" y="3170188"/>
                </a:cubicBezTo>
                <a:cubicBezTo>
                  <a:pt x="5945219" y="3150385"/>
                  <a:pt x="5944501" y="3129356"/>
                  <a:pt x="5948526" y="3109228"/>
                </a:cubicBezTo>
                <a:cubicBezTo>
                  <a:pt x="5950326" y="3100226"/>
                  <a:pt x="5954713" y="3091929"/>
                  <a:pt x="5957235" y="3083102"/>
                </a:cubicBezTo>
                <a:cubicBezTo>
                  <a:pt x="5960523" y="3071594"/>
                  <a:pt x="5963040" y="3059879"/>
                  <a:pt x="5965943" y="3048268"/>
                </a:cubicBezTo>
                <a:cubicBezTo>
                  <a:pt x="5968846" y="3004725"/>
                  <a:pt x="5969008" y="2960913"/>
                  <a:pt x="5974652" y="2917640"/>
                </a:cubicBezTo>
                <a:cubicBezTo>
                  <a:pt x="5977748" y="2893903"/>
                  <a:pt x="5992069" y="2847971"/>
                  <a:pt x="5992069" y="2847971"/>
                </a:cubicBezTo>
                <a:cubicBezTo>
                  <a:pt x="5989166" y="2778302"/>
                  <a:pt x="5987998" y="2708540"/>
                  <a:pt x="5983360" y="2638965"/>
                </a:cubicBezTo>
                <a:cubicBezTo>
                  <a:pt x="5982185" y="2621347"/>
                  <a:pt x="5976842" y="2604235"/>
                  <a:pt x="5974652" y="2586714"/>
                </a:cubicBezTo>
                <a:cubicBezTo>
                  <a:pt x="5971034" y="2557766"/>
                  <a:pt x="5969352" y="2528602"/>
                  <a:pt x="5965943" y="2499628"/>
                </a:cubicBezTo>
                <a:cubicBezTo>
                  <a:pt x="5963545" y="2479242"/>
                  <a:pt x="5959781" y="2459036"/>
                  <a:pt x="5957235" y="2438668"/>
                </a:cubicBezTo>
                <a:cubicBezTo>
                  <a:pt x="5953975" y="2412585"/>
                  <a:pt x="5953094" y="2386177"/>
                  <a:pt x="5948526" y="2360291"/>
                </a:cubicBezTo>
                <a:cubicBezTo>
                  <a:pt x="5944366" y="2336718"/>
                  <a:pt x="5936492" y="2313947"/>
                  <a:pt x="5931109" y="2290622"/>
                </a:cubicBezTo>
                <a:cubicBezTo>
                  <a:pt x="5924115" y="2260315"/>
                  <a:pt x="5916532" y="2215466"/>
                  <a:pt x="5913692" y="2186120"/>
                </a:cubicBezTo>
                <a:cubicBezTo>
                  <a:pt x="5896343" y="2006844"/>
                  <a:pt x="5895117" y="1967900"/>
                  <a:pt x="5887566" y="1794234"/>
                </a:cubicBezTo>
                <a:cubicBezTo>
                  <a:pt x="5884411" y="1721673"/>
                  <a:pt x="5885242" y="1648868"/>
                  <a:pt x="5878858" y="1576520"/>
                </a:cubicBezTo>
                <a:cubicBezTo>
                  <a:pt x="5876506" y="1549860"/>
                  <a:pt x="5866372" y="1524447"/>
                  <a:pt x="5861440" y="1498142"/>
                </a:cubicBezTo>
                <a:cubicBezTo>
                  <a:pt x="5857657" y="1477967"/>
                  <a:pt x="5856106" y="1457429"/>
                  <a:pt x="5852732" y="1437182"/>
                </a:cubicBezTo>
                <a:cubicBezTo>
                  <a:pt x="5844494" y="1387753"/>
                  <a:pt x="5836826" y="1338195"/>
                  <a:pt x="5826606" y="1289137"/>
                </a:cubicBezTo>
                <a:cubicBezTo>
                  <a:pt x="5822296" y="1268448"/>
                  <a:pt x="5814995" y="1248497"/>
                  <a:pt x="5809189" y="1228177"/>
                </a:cubicBezTo>
                <a:cubicBezTo>
                  <a:pt x="5805562" y="1195533"/>
                  <a:pt x="5801853" y="1141541"/>
                  <a:pt x="5791772" y="1106257"/>
                </a:cubicBezTo>
                <a:cubicBezTo>
                  <a:pt x="5784207" y="1079778"/>
                  <a:pt x="5775874" y="1053449"/>
                  <a:pt x="5765646" y="1027880"/>
                </a:cubicBezTo>
                <a:cubicBezTo>
                  <a:pt x="5744820" y="975814"/>
                  <a:pt x="5753173" y="999167"/>
                  <a:pt x="5739520" y="958211"/>
                </a:cubicBezTo>
                <a:cubicBezTo>
                  <a:pt x="5713060" y="772978"/>
                  <a:pt x="5748129" y="1034894"/>
                  <a:pt x="5722103" y="592451"/>
                </a:cubicBezTo>
                <a:cubicBezTo>
                  <a:pt x="5719354" y="545725"/>
                  <a:pt x="5710492" y="499560"/>
                  <a:pt x="5704686" y="453114"/>
                </a:cubicBezTo>
                <a:lnTo>
                  <a:pt x="5695978" y="383445"/>
                </a:lnTo>
                <a:cubicBezTo>
                  <a:pt x="5693075" y="313777"/>
                  <a:pt x="5692420" y="243978"/>
                  <a:pt x="5687269" y="174440"/>
                </a:cubicBezTo>
                <a:cubicBezTo>
                  <a:pt x="5686591" y="165285"/>
                  <a:pt x="5682665" y="156525"/>
                  <a:pt x="5678560" y="148314"/>
                </a:cubicBezTo>
                <a:cubicBezTo>
                  <a:pt x="5673879" y="138953"/>
                  <a:pt x="5666949" y="130897"/>
                  <a:pt x="5661143" y="122188"/>
                </a:cubicBezTo>
                <a:cubicBezTo>
                  <a:pt x="5658240" y="113479"/>
                  <a:pt x="5658169" y="103230"/>
                  <a:pt x="5652435" y="96062"/>
                </a:cubicBezTo>
                <a:cubicBezTo>
                  <a:pt x="5637381" y="77244"/>
                  <a:pt x="5590022" y="66549"/>
                  <a:pt x="5574058" y="61228"/>
                </a:cubicBezTo>
                <a:cubicBezTo>
                  <a:pt x="5574053" y="61226"/>
                  <a:pt x="5521810" y="43814"/>
                  <a:pt x="5521806" y="43811"/>
                </a:cubicBezTo>
                <a:cubicBezTo>
                  <a:pt x="5513097" y="38005"/>
                  <a:pt x="5505834" y="28932"/>
                  <a:pt x="5495680" y="26394"/>
                </a:cubicBezTo>
                <a:cubicBezTo>
                  <a:pt x="5481599" y="22874"/>
                  <a:pt x="5466652" y="26394"/>
                  <a:pt x="5460846" y="17685"/>
                </a:cubicBezTo>
                <a:close/>
              </a:path>
            </a:pathLst>
          </a:custGeom>
          <a:solidFill>
            <a:srgbClr val="E65F22">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a:extLst>
              <a:ext uri="{FF2B5EF4-FFF2-40B4-BE49-F238E27FC236}">
                <a16:creationId xmlns:a16="http://schemas.microsoft.com/office/drawing/2014/main" id="{40F30C6C-E2CA-4BEA-AD11-BE8B56B4D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264" y="2537524"/>
            <a:ext cx="2255520" cy="9004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43EBD4-0F03-4C98-A3FB-421A17DA7DFA}"/>
              </a:ext>
            </a:extLst>
          </p:cNvPr>
          <p:cNvSpPr txBox="1"/>
          <p:nvPr/>
        </p:nvSpPr>
        <p:spPr>
          <a:xfrm>
            <a:off x="229435" y="394703"/>
            <a:ext cx="2598674" cy="738664"/>
          </a:xfrm>
          <a:prstGeom prst="rect">
            <a:avLst/>
          </a:prstGeom>
          <a:noFill/>
        </p:spPr>
        <p:txBody>
          <a:bodyPr wrap="square" rtlCol="0">
            <a:spAutoFit/>
          </a:bodyPr>
          <a:lstStyle/>
          <a:p>
            <a:r>
              <a:rPr lang="en-US" sz="1400" dirty="0"/>
              <a:t>Links to Comprehensive List of Data Sources for All Regions (Metro or County Level)</a:t>
            </a:r>
          </a:p>
        </p:txBody>
      </p:sp>
      <p:sp>
        <p:nvSpPr>
          <p:cNvPr id="5" name="TextBox 4">
            <a:extLst>
              <a:ext uri="{FF2B5EF4-FFF2-40B4-BE49-F238E27FC236}">
                <a16:creationId xmlns:a16="http://schemas.microsoft.com/office/drawing/2014/main" id="{236854A6-B545-4E94-B14B-9CA521542469}"/>
              </a:ext>
            </a:extLst>
          </p:cNvPr>
          <p:cNvSpPr txBox="1"/>
          <p:nvPr/>
        </p:nvSpPr>
        <p:spPr>
          <a:xfrm>
            <a:off x="0" y="1591474"/>
            <a:ext cx="2203269" cy="369332"/>
          </a:xfrm>
          <a:prstGeom prst="rect">
            <a:avLst/>
          </a:prstGeom>
          <a:noFill/>
        </p:spPr>
        <p:txBody>
          <a:bodyPr wrap="square" rtlCol="0">
            <a:spAutoFit/>
          </a:bodyPr>
          <a:lstStyle/>
          <a:p>
            <a:pPr algn="ctr"/>
            <a:r>
              <a:rPr lang="en-US" dirty="0"/>
              <a:t>Source 2</a:t>
            </a:r>
          </a:p>
        </p:txBody>
      </p:sp>
      <p:sp>
        <p:nvSpPr>
          <p:cNvPr id="6" name="TextBox 5">
            <a:extLst>
              <a:ext uri="{FF2B5EF4-FFF2-40B4-BE49-F238E27FC236}">
                <a16:creationId xmlns:a16="http://schemas.microsoft.com/office/drawing/2014/main" id="{2262E44A-B313-4C92-A919-CDE239C8637A}"/>
              </a:ext>
            </a:extLst>
          </p:cNvPr>
          <p:cNvSpPr txBox="1"/>
          <p:nvPr/>
        </p:nvSpPr>
        <p:spPr>
          <a:xfrm>
            <a:off x="-3" y="1181926"/>
            <a:ext cx="2203269" cy="369332"/>
          </a:xfrm>
          <a:prstGeom prst="rect">
            <a:avLst/>
          </a:prstGeom>
          <a:noFill/>
        </p:spPr>
        <p:txBody>
          <a:bodyPr wrap="square" rtlCol="0">
            <a:spAutoFit/>
          </a:bodyPr>
          <a:lstStyle/>
          <a:p>
            <a:pPr algn="ctr"/>
            <a:r>
              <a:rPr lang="en-US" dirty="0"/>
              <a:t>Source 1</a:t>
            </a:r>
          </a:p>
        </p:txBody>
      </p:sp>
      <p:sp>
        <p:nvSpPr>
          <p:cNvPr id="7" name="TextBox 6">
            <a:extLst>
              <a:ext uri="{FF2B5EF4-FFF2-40B4-BE49-F238E27FC236}">
                <a16:creationId xmlns:a16="http://schemas.microsoft.com/office/drawing/2014/main" id="{DA655811-F1A0-40AA-8EB6-BF6B23C3C9F4}"/>
              </a:ext>
            </a:extLst>
          </p:cNvPr>
          <p:cNvSpPr txBox="1"/>
          <p:nvPr/>
        </p:nvSpPr>
        <p:spPr>
          <a:xfrm>
            <a:off x="-1" y="2023555"/>
            <a:ext cx="2203269" cy="369332"/>
          </a:xfrm>
          <a:prstGeom prst="rect">
            <a:avLst/>
          </a:prstGeom>
          <a:noFill/>
        </p:spPr>
        <p:txBody>
          <a:bodyPr wrap="square" rtlCol="0">
            <a:spAutoFit/>
          </a:bodyPr>
          <a:lstStyle/>
          <a:p>
            <a:pPr algn="ctr"/>
            <a:r>
              <a:rPr lang="en-US" dirty="0"/>
              <a:t>Source 3</a:t>
            </a:r>
          </a:p>
        </p:txBody>
      </p:sp>
      <p:sp>
        <p:nvSpPr>
          <p:cNvPr id="8" name="TextBox 7">
            <a:extLst>
              <a:ext uri="{FF2B5EF4-FFF2-40B4-BE49-F238E27FC236}">
                <a16:creationId xmlns:a16="http://schemas.microsoft.com/office/drawing/2014/main" id="{E62512A5-4AAB-47EF-A035-E4AB6C0166C1}"/>
              </a:ext>
            </a:extLst>
          </p:cNvPr>
          <p:cNvSpPr txBox="1"/>
          <p:nvPr/>
        </p:nvSpPr>
        <p:spPr>
          <a:xfrm>
            <a:off x="-119743" y="3059668"/>
            <a:ext cx="2203269" cy="369332"/>
          </a:xfrm>
          <a:prstGeom prst="rect">
            <a:avLst/>
          </a:prstGeom>
          <a:noFill/>
        </p:spPr>
        <p:txBody>
          <a:bodyPr wrap="square" rtlCol="0">
            <a:spAutoFit/>
          </a:bodyPr>
          <a:lstStyle/>
          <a:p>
            <a:pPr algn="ctr"/>
            <a:r>
              <a:rPr lang="en-US" dirty="0"/>
              <a:t>Source 4</a:t>
            </a:r>
          </a:p>
        </p:txBody>
      </p:sp>
      <p:sp>
        <p:nvSpPr>
          <p:cNvPr id="9" name="TextBox 8">
            <a:extLst>
              <a:ext uri="{FF2B5EF4-FFF2-40B4-BE49-F238E27FC236}">
                <a16:creationId xmlns:a16="http://schemas.microsoft.com/office/drawing/2014/main" id="{232946A2-F470-4AE0-9DAD-7AF13732DB7A}"/>
              </a:ext>
            </a:extLst>
          </p:cNvPr>
          <p:cNvSpPr txBox="1"/>
          <p:nvPr/>
        </p:nvSpPr>
        <p:spPr>
          <a:xfrm>
            <a:off x="-132807" y="3572815"/>
            <a:ext cx="2203269" cy="369332"/>
          </a:xfrm>
          <a:prstGeom prst="rect">
            <a:avLst/>
          </a:prstGeom>
          <a:noFill/>
        </p:spPr>
        <p:txBody>
          <a:bodyPr wrap="square" rtlCol="0">
            <a:spAutoFit/>
          </a:bodyPr>
          <a:lstStyle/>
          <a:p>
            <a:pPr algn="ctr"/>
            <a:r>
              <a:rPr lang="en-US" dirty="0"/>
              <a:t>Source 5</a:t>
            </a:r>
          </a:p>
        </p:txBody>
      </p:sp>
      <p:sp>
        <p:nvSpPr>
          <p:cNvPr id="10" name="TextBox 9">
            <a:extLst>
              <a:ext uri="{FF2B5EF4-FFF2-40B4-BE49-F238E27FC236}">
                <a16:creationId xmlns:a16="http://schemas.microsoft.com/office/drawing/2014/main" id="{D2C8F8DC-7E90-41BA-BE2D-8963A9AF3A11}"/>
              </a:ext>
            </a:extLst>
          </p:cNvPr>
          <p:cNvSpPr txBox="1"/>
          <p:nvPr/>
        </p:nvSpPr>
        <p:spPr>
          <a:xfrm>
            <a:off x="-132807" y="5122076"/>
            <a:ext cx="2203269" cy="369332"/>
          </a:xfrm>
          <a:prstGeom prst="rect">
            <a:avLst/>
          </a:prstGeom>
          <a:noFill/>
        </p:spPr>
        <p:txBody>
          <a:bodyPr wrap="square" rtlCol="0">
            <a:spAutoFit/>
          </a:bodyPr>
          <a:lstStyle/>
          <a:p>
            <a:pPr algn="ctr"/>
            <a:r>
              <a:rPr lang="en-US" dirty="0"/>
              <a:t>Source k</a:t>
            </a:r>
          </a:p>
        </p:txBody>
      </p:sp>
      <p:cxnSp>
        <p:nvCxnSpPr>
          <p:cNvPr id="12" name="Straight Arrow Connector 11">
            <a:extLst>
              <a:ext uri="{FF2B5EF4-FFF2-40B4-BE49-F238E27FC236}">
                <a16:creationId xmlns:a16="http://schemas.microsoft.com/office/drawing/2014/main" id="{15E95617-C287-4785-A869-18C9C964059D}"/>
              </a:ext>
            </a:extLst>
          </p:cNvPr>
          <p:cNvCxnSpPr/>
          <p:nvPr/>
        </p:nvCxnSpPr>
        <p:spPr>
          <a:xfrm>
            <a:off x="968827" y="4039103"/>
            <a:ext cx="0" cy="101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Or 13">
            <a:extLst>
              <a:ext uri="{FF2B5EF4-FFF2-40B4-BE49-F238E27FC236}">
                <a16:creationId xmlns:a16="http://schemas.microsoft.com/office/drawing/2014/main" id="{C7756AF3-40D2-4C3F-835C-8DE787728508}"/>
              </a:ext>
            </a:extLst>
          </p:cNvPr>
          <p:cNvSpPr/>
          <p:nvPr/>
        </p:nvSpPr>
        <p:spPr>
          <a:xfrm>
            <a:off x="2299063" y="2730019"/>
            <a:ext cx="531222" cy="514163"/>
          </a:xfrm>
          <a:prstGeom prst="flowChartO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9075393-F10D-41DE-8AD8-EBA976467BB6}"/>
              </a:ext>
            </a:extLst>
          </p:cNvPr>
          <p:cNvCxnSpPr>
            <a:cxnSpLocks/>
            <a:endCxn id="14" idx="0"/>
          </p:cNvCxnSpPr>
          <p:nvPr/>
        </p:nvCxnSpPr>
        <p:spPr>
          <a:xfrm>
            <a:off x="1576251" y="1366592"/>
            <a:ext cx="988423" cy="1363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E07EBD3-D602-41F9-BC07-CDC4C483F14E}"/>
              </a:ext>
            </a:extLst>
          </p:cNvPr>
          <p:cNvCxnSpPr>
            <a:cxnSpLocks/>
            <a:endCxn id="14" idx="1"/>
          </p:cNvCxnSpPr>
          <p:nvPr/>
        </p:nvCxnSpPr>
        <p:spPr>
          <a:xfrm>
            <a:off x="1576251" y="1899457"/>
            <a:ext cx="800608" cy="905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EA40FAB-D1F0-4236-9845-F084C2C9387E}"/>
              </a:ext>
            </a:extLst>
          </p:cNvPr>
          <p:cNvCxnSpPr>
            <a:cxnSpLocks/>
            <a:endCxn id="14" idx="2"/>
          </p:cNvCxnSpPr>
          <p:nvPr/>
        </p:nvCxnSpPr>
        <p:spPr>
          <a:xfrm>
            <a:off x="1543884" y="2250107"/>
            <a:ext cx="755179" cy="736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6BACA2A-4CC1-4EAD-8937-58E4951FAD03}"/>
              </a:ext>
            </a:extLst>
          </p:cNvPr>
          <p:cNvCxnSpPr>
            <a:cxnSpLocks/>
            <a:endCxn id="14" idx="3"/>
          </p:cNvCxnSpPr>
          <p:nvPr/>
        </p:nvCxnSpPr>
        <p:spPr>
          <a:xfrm flipV="1">
            <a:off x="1455271" y="3168885"/>
            <a:ext cx="921588" cy="72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EF9A712-3DB9-4BDA-B341-317704014414}"/>
              </a:ext>
            </a:extLst>
          </p:cNvPr>
          <p:cNvCxnSpPr>
            <a:cxnSpLocks/>
            <a:endCxn id="14" idx="4"/>
          </p:cNvCxnSpPr>
          <p:nvPr/>
        </p:nvCxnSpPr>
        <p:spPr>
          <a:xfrm flipV="1">
            <a:off x="1448087" y="3244182"/>
            <a:ext cx="1116587" cy="516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BE9742D9-4468-44A4-B642-FEDD8D6762BA}"/>
              </a:ext>
            </a:extLst>
          </p:cNvPr>
          <p:cNvCxnSpPr/>
          <p:nvPr/>
        </p:nvCxnSpPr>
        <p:spPr>
          <a:xfrm>
            <a:off x="2926080" y="2981000"/>
            <a:ext cx="496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9D93620-026E-4664-8FDF-39028DCD4912}"/>
              </a:ext>
            </a:extLst>
          </p:cNvPr>
          <p:cNvSpPr txBox="1"/>
          <p:nvPr/>
        </p:nvSpPr>
        <p:spPr>
          <a:xfrm>
            <a:off x="2420981" y="2023555"/>
            <a:ext cx="818607" cy="369332"/>
          </a:xfrm>
          <a:prstGeom prst="rect">
            <a:avLst/>
          </a:prstGeom>
          <a:noFill/>
        </p:spPr>
        <p:txBody>
          <a:bodyPr wrap="square" rtlCol="0">
            <a:spAutoFit/>
          </a:bodyPr>
          <a:lstStyle/>
          <a:p>
            <a:r>
              <a:rPr lang="en-US" dirty="0"/>
              <a:t>Join</a:t>
            </a:r>
          </a:p>
        </p:txBody>
      </p:sp>
      <p:sp>
        <p:nvSpPr>
          <p:cNvPr id="31" name="TextBox 30">
            <a:extLst>
              <a:ext uri="{FF2B5EF4-FFF2-40B4-BE49-F238E27FC236}">
                <a16:creationId xmlns:a16="http://schemas.microsoft.com/office/drawing/2014/main" id="{BBE364C5-567E-4C10-92A7-863A64B2771A}"/>
              </a:ext>
            </a:extLst>
          </p:cNvPr>
          <p:cNvSpPr txBox="1"/>
          <p:nvPr/>
        </p:nvSpPr>
        <p:spPr>
          <a:xfrm>
            <a:off x="4193178" y="2167720"/>
            <a:ext cx="2586449" cy="369332"/>
          </a:xfrm>
          <a:prstGeom prst="rect">
            <a:avLst/>
          </a:prstGeom>
          <a:noFill/>
        </p:spPr>
        <p:txBody>
          <a:bodyPr wrap="square" rtlCol="0">
            <a:spAutoFit/>
          </a:bodyPr>
          <a:lstStyle/>
          <a:p>
            <a:r>
              <a:rPr lang="en-US" dirty="0"/>
              <a:t>Data Set</a:t>
            </a:r>
          </a:p>
        </p:txBody>
      </p:sp>
      <p:pic>
        <p:nvPicPr>
          <p:cNvPr id="33" name="Picture 32">
            <a:extLst>
              <a:ext uri="{FF2B5EF4-FFF2-40B4-BE49-F238E27FC236}">
                <a16:creationId xmlns:a16="http://schemas.microsoft.com/office/drawing/2014/main" id="{6D3D607B-28C5-40AF-8DD5-8EB9C5F0F177}"/>
              </a:ext>
            </a:extLst>
          </p:cNvPr>
          <p:cNvPicPr>
            <a:picLocks noChangeAspect="1"/>
          </p:cNvPicPr>
          <p:nvPr/>
        </p:nvPicPr>
        <p:blipFill>
          <a:blip r:embed="rId3"/>
          <a:stretch>
            <a:fillRect/>
          </a:stretch>
        </p:blipFill>
        <p:spPr>
          <a:xfrm>
            <a:off x="7456513" y="285997"/>
            <a:ext cx="1759133" cy="577921"/>
          </a:xfrm>
          <a:prstGeom prst="rect">
            <a:avLst/>
          </a:prstGeom>
        </p:spPr>
      </p:pic>
      <p:sp>
        <p:nvSpPr>
          <p:cNvPr id="34" name="Arrow: Up 33">
            <a:extLst>
              <a:ext uri="{FF2B5EF4-FFF2-40B4-BE49-F238E27FC236}">
                <a16:creationId xmlns:a16="http://schemas.microsoft.com/office/drawing/2014/main" id="{965D7B6C-819B-4C5D-A0C2-155DD7AAE950}"/>
              </a:ext>
            </a:extLst>
          </p:cNvPr>
          <p:cNvSpPr/>
          <p:nvPr/>
        </p:nvSpPr>
        <p:spPr>
          <a:xfrm>
            <a:off x="4447904" y="894220"/>
            <a:ext cx="396239" cy="1110054"/>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Up 34">
            <a:extLst>
              <a:ext uri="{FF2B5EF4-FFF2-40B4-BE49-F238E27FC236}">
                <a16:creationId xmlns:a16="http://schemas.microsoft.com/office/drawing/2014/main" id="{5D5713EE-4B7A-4F3E-A387-2DCF512FDE4D}"/>
              </a:ext>
            </a:extLst>
          </p:cNvPr>
          <p:cNvSpPr/>
          <p:nvPr/>
        </p:nvSpPr>
        <p:spPr>
          <a:xfrm rot="8205770">
            <a:off x="7269827" y="1618093"/>
            <a:ext cx="396239" cy="852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CFE2397-814C-4CE7-AAD1-3302FDAB7519}"/>
              </a:ext>
            </a:extLst>
          </p:cNvPr>
          <p:cNvSpPr txBox="1"/>
          <p:nvPr/>
        </p:nvSpPr>
        <p:spPr>
          <a:xfrm>
            <a:off x="3805646" y="4545037"/>
            <a:ext cx="19681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Histograms</a:t>
            </a:r>
          </a:p>
          <a:p>
            <a:pPr marL="285750" indent="-285750">
              <a:buFont typeface="Arial" panose="020B0604020202020204" pitchFamily="34" charset="0"/>
              <a:buChar char="•"/>
            </a:pPr>
            <a:r>
              <a:rPr lang="en-US" dirty="0"/>
              <a:t>Tables</a:t>
            </a:r>
          </a:p>
          <a:p>
            <a:pPr marL="285750" indent="-285750">
              <a:buFont typeface="Arial" panose="020B0604020202020204" pitchFamily="34" charset="0"/>
              <a:buChar char="•"/>
            </a:pPr>
            <a:r>
              <a:rPr lang="en-US" dirty="0"/>
              <a:t>Maps</a:t>
            </a:r>
          </a:p>
          <a:p>
            <a:pPr marL="285750" indent="-285750">
              <a:buFont typeface="Arial" panose="020B0604020202020204" pitchFamily="34" charset="0"/>
              <a:buChar char="•"/>
            </a:pPr>
            <a:r>
              <a:rPr lang="en-US" dirty="0"/>
              <a:t>Basic Statistics and Tabulations</a:t>
            </a:r>
          </a:p>
          <a:p>
            <a:pPr marL="285750" indent="-285750">
              <a:buFont typeface="Arial" panose="020B0604020202020204" pitchFamily="34" charset="0"/>
              <a:buChar char="•"/>
            </a:pPr>
            <a:r>
              <a:rPr lang="en-US" dirty="0"/>
              <a:t>Trend Graphs</a:t>
            </a:r>
          </a:p>
          <a:p>
            <a:pPr marL="285750" indent="-285750">
              <a:buFont typeface="Arial" panose="020B0604020202020204" pitchFamily="34" charset="0"/>
              <a:buChar char="•"/>
            </a:pPr>
            <a:r>
              <a:rPr lang="en-US" dirty="0"/>
              <a:t>Narratives</a:t>
            </a:r>
          </a:p>
          <a:p>
            <a:pPr marL="285750" indent="-285750">
              <a:buFont typeface="Arial" panose="020B0604020202020204" pitchFamily="34" charset="0"/>
              <a:buChar char="•"/>
            </a:pPr>
            <a:r>
              <a:rPr lang="en-US" dirty="0"/>
              <a:t>Etc</a:t>
            </a:r>
          </a:p>
        </p:txBody>
      </p:sp>
      <p:sp>
        <p:nvSpPr>
          <p:cNvPr id="39" name="TextBox 38">
            <a:extLst>
              <a:ext uri="{FF2B5EF4-FFF2-40B4-BE49-F238E27FC236}">
                <a16:creationId xmlns:a16="http://schemas.microsoft.com/office/drawing/2014/main" id="{1CCBF158-88CC-4CE3-A709-CEA9665C5E4A}"/>
              </a:ext>
            </a:extLst>
          </p:cNvPr>
          <p:cNvSpPr txBox="1"/>
          <p:nvPr/>
        </p:nvSpPr>
        <p:spPr>
          <a:xfrm>
            <a:off x="3665789" y="375353"/>
            <a:ext cx="2255520" cy="461665"/>
          </a:xfrm>
          <a:prstGeom prst="rect">
            <a:avLst/>
          </a:prstGeom>
          <a:noFill/>
        </p:spPr>
        <p:txBody>
          <a:bodyPr wrap="square" rtlCol="0">
            <a:spAutoFit/>
          </a:bodyPr>
          <a:lstStyle/>
          <a:p>
            <a:r>
              <a:rPr lang="en-US" sz="1200" dirty="0"/>
              <a:t>Export to Statistical/Machine Learning Tools (Ex. Minitab SPM)</a:t>
            </a:r>
          </a:p>
        </p:txBody>
      </p:sp>
      <p:sp>
        <p:nvSpPr>
          <p:cNvPr id="40" name="TextBox 39">
            <a:extLst>
              <a:ext uri="{FF2B5EF4-FFF2-40B4-BE49-F238E27FC236}">
                <a16:creationId xmlns:a16="http://schemas.microsoft.com/office/drawing/2014/main" id="{FEAC0A19-B7D0-42D7-AFC9-262A95F1055C}"/>
              </a:ext>
            </a:extLst>
          </p:cNvPr>
          <p:cNvSpPr txBox="1"/>
          <p:nvPr/>
        </p:nvSpPr>
        <p:spPr>
          <a:xfrm>
            <a:off x="5901103" y="448477"/>
            <a:ext cx="1907177"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Variable Importance</a:t>
            </a:r>
          </a:p>
          <a:p>
            <a:pPr marL="171450" indent="-171450">
              <a:buFont typeface="Arial" panose="020B0604020202020204" pitchFamily="34" charset="0"/>
              <a:buChar char="•"/>
            </a:pPr>
            <a:r>
              <a:rPr lang="en-US" sz="1200" dirty="0"/>
              <a:t>Criteria Thresholds</a:t>
            </a:r>
          </a:p>
          <a:p>
            <a:pPr marL="171450" indent="-171450">
              <a:buFont typeface="Arial" panose="020B0604020202020204" pitchFamily="34" charset="0"/>
              <a:buChar char="•"/>
            </a:pPr>
            <a:r>
              <a:rPr lang="en-US" sz="1200" dirty="0"/>
              <a:t>Predictions</a:t>
            </a:r>
          </a:p>
          <a:p>
            <a:pPr marL="171450" indent="-171450">
              <a:buFont typeface="Arial" panose="020B0604020202020204" pitchFamily="34" charset="0"/>
              <a:buChar char="•"/>
            </a:pPr>
            <a:r>
              <a:rPr lang="en-US" sz="1200" dirty="0"/>
              <a:t>Gestalt Understanding</a:t>
            </a:r>
          </a:p>
          <a:p>
            <a:pPr marL="171450" indent="-171450">
              <a:buFont typeface="Arial" panose="020B0604020202020204" pitchFamily="34" charset="0"/>
              <a:buChar char="•"/>
            </a:pPr>
            <a:r>
              <a:rPr lang="en-US" sz="1200" dirty="0"/>
              <a:t>Supported Hypotheses</a:t>
            </a:r>
          </a:p>
          <a:p>
            <a:pPr marL="171450" indent="-171450">
              <a:buFont typeface="Arial" panose="020B0604020202020204" pitchFamily="34" charset="0"/>
              <a:buChar char="•"/>
            </a:pPr>
            <a:r>
              <a:rPr lang="en-US" sz="1200" dirty="0"/>
              <a:t>Discarded Hypotheses</a:t>
            </a:r>
          </a:p>
        </p:txBody>
      </p:sp>
      <p:grpSp>
        <p:nvGrpSpPr>
          <p:cNvPr id="43" name="Group 42">
            <a:extLst>
              <a:ext uri="{FF2B5EF4-FFF2-40B4-BE49-F238E27FC236}">
                <a16:creationId xmlns:a16="http://schemas.microsoft.com/office/drawing/2014/main" id="{883E2BF1-3E3E-439F-9234-E9106EB67063}"/>
              </a:ext>
            </a:extLst>
          </p:cNvPr>
          <p:cNvGrpSpPr/>
          <p:nvPr/>
        </p:nvGrpSpPr>
        <p:grpSpPr>
          <a:xfrm>
            <a:off x="4259875" y="3648633"/>
            <a:ext cx="705391" cy="1011868"/>
            <a:chOff x="5869577" y="3669771"/>
            <a:chExt cx="480065" cy="1171894"/>
          </a:xfrm>
          <a:solidFill>
            <a:schemeClr val="tx1"/>
          </a:solidFill>
        </p:grpSpPr>
        <p:sp>
          <p:nvSpPr>
            <p:cNvPr id="41" name="Arrow: Left-Up 40">
              <a:extLst>
                <a:ext uri="{FF2B5EF4-FFF2-40B4-BE49-F238E27FC236}">
                  <a16:creationId xmlns:a16="http://schemas.microsoft.com/office/drawing/2014/main" id="{ADF694EB-890D-4033-A21E-64833AA571DD}"/>
                </a:ext>
              </a:extLst>
            </p:cNvPr>
            <p:cNvSpPr/>
            <p:nvPr/>
          </p:nvSpPr>
          <p:spPr>
            <a:xfrm rot="10800000">
              <a:off x="5869577" y="3941219"/>
              <a:ext cx="480065" cy="900446"/>
            </a:xfrm>
            <a:prstGeom prst="leftUp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C4A15B-6286-485A-81B4-8944D8892F79}"/>
                </a:ext>
              </a:extLst>
            </p:cNvPr>
            <p:cNvSpPr/>
            <p:nvPr/>
          </p:nvSpPr>
          <p:spPr>
            <a:xfrm>
              <a:off x="5930538" y="3669771"/>
              <a:ext cx="121919" cy="36933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F8E8D92-F30B-43C8-908A-7A080386E830}"/>
              </a:ext>
            </a:extLst>
          </p:cNvPr>
          <p:cNvSpPr txBox="1"/>
          <p:nvPr/>
        </p:nvSpPr>
        <p:spPr>
          <a:xfrm>
            <a:off x="4903873" y="3848178"/>
            <a:ext cx="1446866" cy="369332"/>
          </a:xfrm>
          <a:prstGeom prst="rect">
            <a:avLst/>
          </a:prstGeom>
          <a:noFill/>
        </p:spPr>
        <p:txBody>
          <a:bodyPr wrap="square" rtlCol="0">
            <a:spAutoFit/>
          </a:bodyPr>
          <a:lstStyle/>
          <a:p>
            <a:r>
              <a:rPr lang="en-US" dirty="0"/>
              <a:t>Hypotheses</a:t>
            </a:r>
          </a:p>
        </p:txBody>
      </p:sp>
      <p:sp>
        <p:nvSpPr>
          <p:cNvPr id="46" name="TextBox 45">
            <a:extLst>
              <a:ext uri="{FF2B5EF4-FFF2-40B4-BE49-F238E27FC236}">
                <a16:creationId xmlns:a16="http://schemas.microsoft.com/office/drawing/2014/main" id="{7C2C4B9A-47FD-4048-BD61-CBBFAC67E41E}"/>
              </a:ext>
            </a:extLst>
          </p:cNvPr>
          <p:cNvSpPr txBox="1"/>
          <p:nvPr/>
        </p:nvSpPr>
        <p:spPr>
          <a:xfrm>
            <a:off x="6361149" y="80003"/>
            <a:ext cx="1341119" cy="461665"/>
          </a:xfrm>
          <a:prstGeom prst="rect">
            <a:avLst/>
          </a:prstGeom>
          <a:noFill/>
        </p:spPr>
        <p:txBody>
          <a:bodyPr wrap="square" rtlCol="0">
            <a:spAutoFit/>
          </a:bodyPr>
          <a:lstStyle/>
          <a:p>
            <a:r>
              <a:rPr lang="en-US" sz="1200" dirty="0"/>
              <a:t>From Tools (Ex. Minitab SPM</a:t>
            </a:r>
          </a:p>
        </p:txBody>
      </p:sp>
      <p:sp>
        <p:nvSpPr>
          <p:cNvPr id="47" name="Arrow: Up 46">
            <a:extLst>
              <a:ext uri="{FF2B5EF4-FFF2-40B4-BE49-F238E27FC236}">
                <a16:creationId xmlns:a16="http://schemas.microsoft.com/office/drawing/2014/main" id="{BC76C9DC-B75C-40FB-8CCF-87510E29039A}"/>
              </a:ext>
            </a:extLst>
          </p:cNvPr>
          <p:cNvSpPr/>
          <p:nvPr/>
        </p:nvSpPr>
        <p:spPr>
          <a:xfrm rot="5400000">
            <a:off x="6622028" y="1942010"/>
            <a:ext cx="396239" cy="191321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282CF6C-58C7-46F7-BEBD-8A8459678134}"/>
              </a:ext>
            </a:extLst>
          </p:cNvPr>
          <p:cNvSpPr txBox="1"/>
          <p:nvPr/>
        </p:nvSpPr>
        <p:spPr>
          <a:xfrm>
            <a:off x="7443054" y="1584894"/>
            <a:ext cx="1343895" cy="369332"/>
          </a:xfrm>
          <a:prstGeom prst="rect">
            <a:avLst/>
          </a:prstGeom>
          <a:noFill/>
        </p:spPr>
        <p:txBody>
          <a:bodyPr wrap="square" rtlCol="0">
            <a:spAutoFit/>
          </a:bodyPr>
          <a:lstStyle/>
          <a:p>
            <a:r>
              <a:rPr lang="en-US" dirty="0"/>
              <a:t>Direction</a:t>
            </a:r>
          </a:p>
        </p:txBody>
      </p:sp>
      <p:sp>
        <p:nvSpPr>
          <p:cNvPr id="49" name="TextBox 48">
            <a:extLst>
              <a:ext uri="{FF2B5EF4-FFF2-40B4-BE49-F238E27FC236}">
                <a16:creationId xmlns:a16="http://schemas.microsoft.com/office/drawing/2014/main" id="{42981B52-1C1A-4066-8291-03B02157141E}"/>
              </a:ext>
            </a:extLst>
          </p:cNvPr>
          <p:cNvSpPr txBox="1"/>
          <p:nvPr/>
        </p:nvSpPr>
        <p:spPr>
          <a:xfrm>
            <a:off x="7866511" y="2124885"/>
            <a:ext cx="939139" cy="1200329"/>
          </a:xfrm>
          <a:prstGeom prst="rect">
            <a:avLst/>
          </a:prstGeom>
          <a:noFill/>
        </p:spPr>
        <p:txBody>
          <a:bodyPr wrap="square" rtlCol="0">
            <a:spAutoFit/>
          </a:bodyPr>
          <a:lstStyle/>
          <a:p>
            <a:r>
              <a:rPr lang="en-US" dirty="0"/>
              <a:t>Tableau or Power BI</a:t>
            </a:r>
          </a:p>
        </p:txBody>
      </p:sp>
      <p:pic>
        <p:nvPicPr>
          <p:cNvPr id="51" name="Picture 50">
            <a:extLst>
              <a:ext uri="{FF2B5EF4-FFF2-40B4-BE49-F238E27FC236}">
                <a16:creationId xmlns:a16="http://schemas.microsoft.com/office/drawing/2014/main" id="{8B5A3588-A014-424E-A8BC-6DDBC01B5710}"/>
              </a:ext>
            </a:extLst>
          </p:cNvPr>
          <p:cNvPicPr>
            <a:picLocks noChangeAspect="1"/>
          </p:cNvPicPr>
          <p:nvPr/>
        </p:nvPicPr>
        <p:blipFill>
          <a:blip r:embed="rId4"/>
          <a:stretch>
            <a:fillRect/>
          </a:stretch>
        </p:blipFill>
        <p:spPr>
          <a:xfrm>
            <a:off x="9333281" y="1277985"/>
            <a:ext cx="1214060" cy="1212388"/>
          </a:xfrm>
          <a:prstGeom prst="rect">
            <a:avLst/>
          </a:prstGeom>
        </p:spPr>
      </p:pic>
      <p:sp>
        <p:nvSpPr>
          <p:cNvPr id="52" name="TextBox 51">
            <a:extLst>
              <a:ext uri="{FF2B5EF4-FFF2-40B4-BE49-F238E27FC236}">
                <a16:creationId xmlns:a16="http://schemas.microsoft.com/office/drawing/2014/main" id="{79AE819E-0EA0-493E-B22F-3389C71C209E}"/>
              </a:ext>
            </a:extLst>
          </p:cNvPr>
          <p:cNvSpPr txBox="1"/>
          <p:nvPr/>
        </p:nvSpPr>
        <p:spPr>
          <a:xfrm>
            <a:off x="9333281" y="830196"/>
            <a:ext cx="1487223" cy="523220"/>
          </a:xfrm>
          <a:prstGeom prst="rect">
            <a:avLst/>
          </a:prstGeom>
          <a:noFill/>
        </p:spPr>
        <p:txBody>
          <a:bodyPr wrap="square" rtlCol="0">
            <a:spAutoFit/>
          </a:bodyPr>
          <a:lstStyle/>
          <a:p>
            <a:r>
              <a:rPr lang="en-US" sz="1400" dirty="0"/>
              <a:t>Map of Risk By County</a:t>
            </a:r>
          </a:p>
        </p:txBody>
      </p:sp>
      <p:pic>
        <p:nvPicPr>
          <p:cNvPr id="54" name="Picture 53">
            <a:extLst>
              <a:ext uri="{FF2B5EF4-FFF2-40B4-BE49-F238E27FC236}">
                <a16:creationId xmlns:a16="http://schemas.microsoft.com/office/drawing/2014/main" id="{A757F9A3-48F1-4447-919E-0C0A753125B0}"/>
              </a:ext>
            </a:extLst>
          </p:cNvPr>
          <p:cNvPicPr>
            <a:picLocks noChangeAspect="1"/>
          </p:cNvPicPr>
          <p:nvPr/>
        </p:nvPicPr>
        <p:blipFill>
          <a:blip r:embed="rId5"/>
          <a:stretch>
            <a:fillRect/>
          </a:stretch>
        </p:blipFill>
        <p:spPr>
          <a:xfrm>
            <a:off x="9136710" y="3157283"/>
            <a:ext cx="1607203" cy="1026927"/>
          </a:xfrm>
          <a:prstGeom prst="rect">
            <a:avLst/>
          </a:prstGeom>
        </p:spPr>
      </p:pic>
      <p:sp>
        <p:nvSpPr>
          <p:cNvPr id="55" name="TextBox 54">
            <a:extLst>
              <a:ext uri="{FF2B5EF4-FFF2-40B4-BE49-F238E27FC236}">
                <a16:creationId xmlns:a16="http://schemas.microsoft.com/office/drawing/2014/main" id="{1103C53C-BD1A-4B3D-B4C7-58408D018834}"/>
              </a:ext>
            </a:extLst>
          </p:cNvPr>
          <p:cNvSpPr txBox="1"/>
          <p:nvPr/>
        </p:nvSpPr>
        <p:spPr>
          <a:xfrm>
            <a:off x="9202860" y="2557560"/>
            <a:ext cx="2015628" cy="738664"/>
          </a:xfrm>
          <a:prstGeom prst="rect">
            <a:avLst/>
          </a:prstGeom>
          <a:noFill/>
        </p:spPr>
        <p:txBody>
          <a:bodyPr wrap="square" rtlCol="0">
            <a:spAutoFit/>
          </a:bodyPr>
          <a:lstStyle/>
          <a:p>
            <a:r>
              <a:rPr lang="en-US" sz="1400" dirty="0"/>
              <a:t>Treemap of Economic Stakes By County by Safety Risk</a:t>
            </a:r>
          </a:p>
        </p:txBody>
      </p:sp>
      <p:pic>
        <p:nvPicPr>
          <p:cNvPr id="57" name="Picture 56">
            <a:extLst>
              <a:ext uri="{FF2B5EF4-FFF2-40B4-BE49-F238E27FC236}">
                <a16:creationId xmlns:a16="http://schemas.microsoft.com/office/drawing/2014/main" id="{3CEF7A11-7A28-4ADB-906D-E9BDC1672818}"/>
              </a:ext>
            </a:extLst>
          </p:cNvPr>
          <p:cNvPicPr>
            <a:picLocks noChangeAspect="1"/>
          </p:cNvPicPr>
          <p:nvPr/>
        </p:nvPicPr>
        <p:blipFill>
          <a:blip r:embed="rId6"/>
          <a:stretch>
            <a:fillRect/>
          </a:stretch>
        </p:blipFill>
        <p:spPr>
          <a:xfrm>
            <a:off x="8976420" y="4556568"/>
            <a:ext cx="2206841" cy="1026927"/>
          </a:xfrm>
          <a:prstGeom prst="rect">
            <a:avLst/>
          </a:prstGeom>
        </p:spPr>
      </p:pic>
      <p:sp>
        <p:nvSpPr>
          <p:cNvPr id="58" name="TextBox 57">
            <a:extLst>
              <a:ext uri="{FF2B5EF4-FFF2-40B4-BE49-F238E27FC236}">
                <a16:creationId xmlns:a16="http://schemas.microsoft.com/office/drawing/2014/main" id="{3BF85F4D-1D3F-44BA-8700-DE1B34720F9B}"/>
              </a:ext>
            </a:extLst>
          </p:cNvPr>
          <p:cNvSpPr txBox="1"/>
          <p:nvPr/>
        </p:nvSpPr>
        <p:spPr>
          <a:xfrm>
            <a:off x="11271544" y="2378877"/>
            <a:ext cx="904347" cy="1077218"/>
          </a:xfrm>
          <a:prstGeom prst="rect">
            <a:avLst/>
          </a:prstGeom>
          <a:noFill/>
        </p:spPr>
        <p:txBody>
          <a:bodyPr wrap="square" rtlCol="0">
            <a:spAutoFit/>
          </a:bodyPr>
          <a:lstStyle/>
          <a:p>
            <a:r>
              <a:rPr lang="en-US" sz="1400" dirty="0"/>
              <a:t>Decision </a:t>
            </a:r>
          </a:p>
          <a:p>
            <a:r>
              <a:rPr lang="en-US" sz="1400" dirty="0"/>
              <a:t>Analysis</a:t>
            </a:r>
          </a:p>
          <a:p>
            <a:r>
              <a:rPr lang="en-US" sz="1100" dirty="0"/>
              <a:t>(e.g. Open or Close County</a:t>
            </a:r>
            <a:r>
              <a:rPr lang="en-US" sz="1400" dirty="0"/>
              <a:t>)</a:t>
            </a:r>
          </a:p>
        </p:txBody>
      </p:sp>
      <p:cxnSp>
        <p:nvCxnSpPr>
          <p:cNvPr id="60" name="Straight Arrow Connector 59">
            <a:extLst>
              <a:ext uri="{FF2B5EF4-FFF2-40B4-BE49-F238E27FC236}">
                <a16:creationId xmlns:a16="http://schemas.microsoft.com/office/drawing/2014/main" id="{01BC3B70-4103-438C-9CB3-33938D84DBB5}"/>
              </a:ext>
            </a:extLst>
          </p:cNvPr>
          <p:cNvCxnSpPr>
            <a:cxnSpLocks/>
          </p:cNvCxnSpPr>
          <p:nvPr/>
        </p:nvCxnSpPr>
        <p:spPr>
          <a:xfrm flipV="1">
            <a:off x="8740647" y="1889758"/>
            <a:ext cx="500844" cy="555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78E7571F-3D8E-4AEC-90C2-E21FDE0BCA04}"/>
              </a:ext>
            </a:extLst>
          </p:cNvPr>
          <p:cNvCxnSpPr>
            <a:cxnSpLocks/>
          </p:cNvCxnSpPr>
          <p:nvPr/>
        </p:nvCxnSpPr>
        <p:spPr>
          <a:xfrm>
            <a:off x="8592895" y="2675025"/>
            <a:ext cx="485064" cy="529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BBBDF579-5F5F-4E39-9498-4B8AF7829A3B}"/>
              </a:ext>
            </a:extLst>
          </p:cNvPr>
          <p:cNvCxnSpPr>
            <a:cxnSpLocks/>
          </p:cNvCxnSpPr>
          <p:nvPr/>
        </p:nvCxnSpPr>
        <p:spPr>
          <a:xfrm>
            <a:off x="8426151" y="3144070"/>
            <a:ext cx="454207" cy="1516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504D4D81-D9C0-4160-8D06-269A93DAE492}"/>
              </a:ext>
            </a:extLst>
          </p:cNvPr>
          <p:cNvSpPr txBox="1"/>
          <p:nvPr/>
        </p:nvSpPr>
        <p:spPr>
          <a:xfrm>
            <a:off x="9077959" y="4299125"/>
            <a:ext cx="2015628" cy="307777"/>
          </a:xfrm>
          <a:prstGeom prst="rect">
            <a:avLst/>
          </a:prstGeom>
          <a:noFill/>
        </p:spPr>
        <p:txBody>
          <a:bodyPr wrap="square" rtlCol="0">
            <a:spAutoFit/>
          </a:bodyPr>
          <a:lstStyle/>
          <a:p>
            <a:r>
              <a:rPr lang="en-US" sz="1400" dirty="0"/>
              <a:t>Tripwire Hypothesis Tests</a:t>
            </a:r>
          </a:p>
        </p:txBody>
      </p:sp>
      <p:cxnSp>
        <p:nvCxnSpPr>
          <p:cNvPr id="67" name="Straight Arrow Connector 66">
            <a:extLst>
              <a:ext uri="{FF2B5EF4-FFF2-40B4-BE49-F238E27FC236}">
                <a16:creationId xmlns:a16="http://schemas.microsoft.com/office/drawing/2014/main" id="{1DB67801-B216-4CC9-B5B1-D026B007AD95}"/>
              </a:ext>
            </a:extLst>
          </p:cNvPr>
          <p:cNvCxnSpPr>
            <a:cxnSpLocks/>
          </p:cNvCxnSpPr>
          <p:nvPr/>
        </p:nvCxnSpPr>
        <p:spPr>
          <a:xfrm>
            <a:off x="10547487" y="1879429"/>
            <a:ext cx="774536" cy="540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A5214CD-B9D0-4A02-96FF-AB7F9AEAE401}"/>
              </a:ext>
            </a:extLst>
          </p:cNvPr>
          <p:cNvCxnSpPr>
            <a:cxnSpLocks/>
          </p:cNvCxnSpPr>
          <p:nvPr/>
        </p:nvCxnSpPr>
        <p:spPr>
          <a:xfrm flipV="1">
            <a:off x="10744810" y="2963653"/>
            <a:ext cx="565911" cy="518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176FD067-B410-4311-8D40-0F30E5106D50}"/>
              </a:ext>
            </a:extLst>
          </p:cNvPr>
          <p:cNvCxnSpPr>
            <a:cxnSpLocks/>
          </p:cNvCxnSpPr>
          <p:nvPr/>
        </p:nvCxnSpPr>
        <p:spPr>
          <a:xfrm flipV="1">
            <a:off x="10868814" y="3548428"/>
            <a:ext cx="711814" cy="1497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00F1D72-DFBA-4D15-A40D-625DDBB51171}"/>
              </a:ext>
            </a:extLst>
          </p:cNvPr>
          <p:cNvSpPr txBox="1"/>
          <p:nvPr/>
        </p:nvSpPr>
        <p:spPr>
          <a:xfrm>
            <a:off x="7741486" y="850957"/>
            <a:ext cx="1487223" cy="246221"/>
          </a:xfrm>
          <a:prstGeom prst="rect">
            <a:avLst/>
          </a:prstGeom>
          <a:noFill/>
        </p:spPr>
        <p:txBody>
          <a:bodyPr wrap="square" rtlCol="0">
            <a:spAutoFit/>
          </a:bodyPr>
          <a:lstStyle/>
          <a:p>
            <a:r>
              <a:rPr lang="en-US" sz="1000" dirty="0"/>
              <a:t>Minitab SPM</a:t>
            </a:r>
          </a:p>
        </p:txBody>
      </p:sp>
      <p:sp>
        <p:nvSpPr>
          <p:cNvPr id="53" name="Arrow: Up 52">
            <a:extLst>
              <a:ext uri="{FF2B5EF4-FFF2-40B4-BE49-F238E27FC236}">
                <a16:creationId xmlns:a16="http://schemas.microsoft.com/office/drawing/2014/main" id="{6302E340-6526-4145-A966-647A1C56BCFF}"/>
              </a:ext>
            </a:extLst>
          </p:cNvPr>
          <p:cNvSpPr/>
          <p:nvPr/>
        </p:nvSpPr>
        <p:spPr>
          <a:xfrm rot="10800000">
            <a:off x="5949147" y="120950"/>
            <a:ext cx="396239" cy="33776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AFBE77F-B63E-4B7C-AF22-61FD19DA1DDE}"/>
              </a:ext>
            </a:extLst>
          </p:cNvPr>
          <p:cNvSpPr txBox="1"/>
          <p:nvPr/>
        </p:nvSpPr>
        <p:spPr>
          <a:xfrm>
            <a:off x="10813235" y="231428"/>
            <a:ext cx="1099067" cy="1200329"/>
          </a:xfrm>
          <a:prstGeom prst="rect">
            <a:avLst/>
          </a:prstGeom>
          <a:noFill/>
        </p:spPr>
        <p:txBody>
          <a:bodyPr wrap="square" rtlCol="0">
            <a:spAutoFit/>
          </a:bodyPr>
          <a:lstStyle/>
          <a:p>
            <a:r>
              <a:rPr lang="en-US" dirty="0">
                <a:solidFill>
                  <a:srgbClr val="FF0000"/>
                </a:solidFill>
              </a:rPr>
              <a:t>Next We Will Add Execution</a:t>
            </a:r>
          </a:p>
          <a:p>
            <a:r>
              <a:rPr lang="en-US" dirty="0">
                <a:solidFill>
                  <a:srgbClr val="FF0000"/>
                </a:solidFill>
              </a:rPr>
              <a:t>Planning</a:t>
            </a:r>
          </a:p>
        </p:txBody>
      </p:sp>
    </p:spTree>
    <p:extLst>
      <p:ext uri="{BB962C8B-B14F-4D97-AF65-F5344CB8AC3E}">
        <p14:creationId xmlns:p14="http://schemas.microsoft.com/office/powerpoint/2010/main" val="255567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45" grpId="0" animBg="1"/>
      <p:bldP spid="3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PS">
      <a:majorFont>
        <a:latin typeface="Gotham Narrow Bold"/>
        <a:ea typeface=""/>
        <a:cs typeface=""/>
      </a:majorFont>
      <a:minorFont>
        <a:latin typeface="Gotham Narrow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Verdana" pitchFamily="-10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Verdana" pitchFamily="-106"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2662</Words>
  <Application>Microsoft Office PowerPoint</Application>
  <PresentationFormat>Widescreen</PresentationFormat>
  <Paragraphs>349</Paragraphs>
  <Slides>65</Slides>
  <Notes>3</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65</vt:i4>
      </vt:variant>
    </vt:vector>
  </HeadingPairs>
  <TitlesOfParts>
    <vt:vector size="77" baseType="lpstr">
      <vt:lpstr>Arial</vt:lpstr>
      <vt:lpstr>Calibri</vt:lpstr>
      <vt:lpstr>Calibri Light</vt:lpstr>
      <vt:lpstr>Gotham Narrow Book</vt:lpstr>
      <vt:lpstr>Times</vt:lpstr>
      <vt:lpstr>Verdana</vt:lpstr>
      <vt:lpstr>Office Theme</vt:lpstr>
      <vt:lpstr>Office Theme</vt:lpstr>
      <vt:lpstr>Office Theme</vt:lpstr>
      <vt:lpstr>Blank</vt:lpstr>
      <vt:lpstr>2_Default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104</cp:revision>
  <dcterms:created xsi:type="dcterms:W3CDTF">2018-01-02T17:50:18Z</dcterms:created>
  <dcterms:modified xsi:type="dcterms:W3CDTF">2020-07-29T18:44:08Z</dcterms:modified>
</cp:coreProperties>
</file>